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1" r:id="rId7"/>
    <p:sldId id="302" r:id="rId8"/>
    <p:sldId id="303" r:id="rId9"/>
    <p:sldId id="304" r:id="rId10"/>
    <p:sldId id="305" r:id="rId11"/>
    <p:sldId id="306" r:id="rId12"/>
    <p:sldId id="307" r:id="rId13"/>
    <p:sldId id="308" r:id="rId14"/>
    <p:sldId id="309" r:id="rId15"/>
    <p:sldId id="310" r:id="rId16"/>
    <p:sldId id="31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0" d="100"/>
          <a:sy n="70" d="100"/>
        </p:scale>
        <p:origin x="61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oleObject" Target="file:///F:\moduel%20project\Playstore%20final%20proje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[Playstore final project.xlsx]Povit table!PivotTable1</c:name>
    <c:fmtId val="6"/>
  </c:pivotSource>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circle"/>
          <c:size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'Povit table'!$B$1</c:f>
              <c:strCache>
                <c:ptCount val="1"/>
                <c:pt idx="0">
                  <c:v>Total</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'Povit table'!$A$2:$A$36</c:f>
              <c:strCache>
                <c:ptCount val="34"/>
                <c:pt idx="0">
                  <c:v>4.1 and up</c:v>
                </c:pt>
                <c:pt idx="1">
                  <c:v>4.0.3 and up</c:v>
                </c:pt>
                <c:pt idx="2">
                  <c:v>4.0 and up</c:v>
                </c:pt>
                <c:pt idx="3">
                  <c:v>Varies with device</c:v>
                </c:pt>
                <c:pt idx="4">
                  <c:v>4.4 and up</c:v>
                </c:pt>
                <c:pt idx="5">
                  <c:v>2.3 and up</c:v>
                </c:pt>
                <c:pt idx="6">
                  <c:v>5.0 and up</c:v>
                </c:pt>
                <c:pt idx="7">
                  <c:v>4.2 and up</c:v>
                </c:pt>
                <c:pt idx="8">
                  <c:v>2.3.3 and up</c:v>
                </c:pt>
                <c:pt idx="9">
                  <c:v>2.2 and up</c:v>
                </c:pt>
                <c:pt idx="10">
                  <c:v>4.3 and up</c:v>
                </c:pt>
                <c:pt idx="11">
                  <c:v>3.0 and up</c:v>
                </c:pt>
                <c:pt idx="12">
                  <c:v>2.1 and up</c:v>
                </c:pt>
                <c:pt idx="13">
                  <c:v>1.6 and up</c:v>
                </c:pt>
                <c:pt idx="14">
                  <c:v>6.0 and up</c:v>
                </c:pt>
                <c:pt idx="15">
                  <c:v>7.0 and up</c:v>
                </c:pt>
                <c:pt idx="16">
                  <c:v>3.2 and up</c:v>
                </c:pt>
                <c:pt idx="17">
                  <c:v>2.0 and up</c:v>
                </c:pt>
                <c:pt idx="18">
                  <c:v>5.1 and up</c:v>
                </c:pt>
                <c:pt idx="19">
                  <c:v>1.5 and up</c:v>
                </c:pt>
                <c:pt idx="20">
                  <c:v>4.4W and up</c:v>
                </c:pt>
                <c:pt idx="21">
                  <c:v>3.1 and up</c:v>
                </c:pt>
                <c:pt idx="22">
                  <c:v>2.0.1 and up</c:v>
                </c:pt>
                <c:pt idx="23">
                  <c:v>8.0 and up</c:v>
                </c:pt>
                <c:pt idx="24">
                  <c:v>7.1 and up</c:v>
                </c:pt>
                <c:pt idx="25">
                  <c:v>5.0 - 8.0</c:v>
                </c:pt>
                <c:pt idx="26">
                  <c:v>4.0.3 - 7.1.1</c:v>
                </c:pt>
                <c:pt idx="27">
                  <c:v>1.0 and up</c:v>
                </c:pt>
                <c:pt idx="28">
                  <c:v>2.2 - 7.1.1</c:v>
                </c:pt>
                <c:pt idx="29">
                  <c:v>5.0 - 7.1.1</c:v>
                </c:pt>
                <c:pt idx="30">
                  <c:v>7.0 - 7.1.1</c:v>
                </c:pt>
                <c:pt idx="31">
                  <c:v>5.0 - 6.0</c:v>
                </c:pt>
                <c:pt idx="32">
                  <c:v>4.1 - 7.1.1</c:v>
                </c:pt>
                <c:pt idx="33">
                  <c:v>(blank)</c:v>
                </c:pt>
              </c:strCache>
            </c:strRef>
          </c:cat>
          <c:val>
            <c:numRef>
              <c:f>'Povit table'!$B$2:$B$36</c:f>
              <c:numCache>
                <c:formatCode>General</c:formatCode>
                <c:ptCount val="34"/>
                <c:pt idx="0">
                  <c:v>2448</c:v>
                </c:pt>
                <c:pt idx="1">
                  <c:v>1501</c:v>
                </c:pt>
                <c:pt idx="2">
                  <c:v>1374</c:v>
                </c:pt>
                <c:pt idx="3">
                  <c:v>1359</c:v>
                </c:pt>
                <c:pt idx="4">
                  <c:v>980</c:v>
                </c:pt>
                <c:pt idx="5">
                  <c:v>651</c:v>
                </c:pt>
                <c:pt idx="6">
                  <c:v>601</c:v>
                </c:pt>
                <c:pt idx="7">
                  <c:v>393</c:v>
                </c:pt>
                <c:pt idx="8">
                  <c:v>281</c:v>
                </c:pt>
                <c:pt idx="9">
                  <c:v>244</c:v>
                </c:pt>
                <c:pt idx="10">
                  <c:v>243</c:v>
                </c:pt>
                <c:pt idx="11">
                  <c:v>241</c:v>
                </c:pt>
                <c:pt idx="12">
                  <c:v>134</c:v>
                </c:pt>
                <c:pt idx="13">
                  <c:v>116</c:v>
                </c:pt>
                <c:pt idx="14">
                  <c:v>60</c:v>
                </c:pt>
                <c:pt idx="15">
                  <c:v>42</c:v>
                </c:pt>
                <c:pt idx="16">
                  <c:v>36</c:v>
                </c:pt>
                <c:pt idx="17">
                  <c:v>32</c:v>
                </c:pt>
                <c:pt idx="18">
                  <c:v>24</c:v>
                </c:pt>
                <c:pt idx="19">
                  <c:v>20</c:v>
                </c:pt>
                <c:pt idx="20">
                  <c:v>12</c:v>
                </c:pt>
                <c:pt idx="21">
                  <c:v>10</c:v>
                </c:pt>
                <c:pt idx="22">
                  <c:v>7</c:v>
                </c:pt>
                <c:pt idx="23">
                  <c:v>6</c:v>
                </c:pt>
                <c:pt idx="24">
                  <c:v>3</c:v>
                </c:pt>
                <c:pt idx="25">
                  <c:v>2</c:v>
                </c:pt>
                <c:pt idx="26">
                  <c:v>2</c:v>
                </c:pt>
                <c:pt idx="27">
                  <c:v>2</c:v>
                </c:pt>
                <c:pt idx="28">
                  <c:v>1</c:v>
                </c:pt>
                <c:pt idx="29">
                  <c:v>1</c:v>
                </c:pt>
                <c:pt idx="30">
                  <c:v>1</c:v>
                </c:pt>
                <c:pt idx="31">
                  <c:v>1</c:v>
                </c:pt>
                <c:pt idx="32">
                  <c:v>1</c:v>
                </c:pt>
              </c:numCache>
            </c:numRef>
          </c:val>
          <c:extLst>
            <c:ext xmlns:c16="http://schemas.microsoft.com/office/drawing/2014/chart" uri="{C3380CC4-5D6E-409C-BE32-E72D297353CC}">
              <c16:uniqueId val="{00000000-9FA4-40B4-8115-F7C1BF88BAD2}"/>
            </c:ext>
          </c:extLst>
        </c:ser>
        <c:dLbls>
          <c:showLegendKey val="0"/>
          <c:showVal val="0"/>
          <c:showCatName val="0"/>
          <c:showSerName val="0"/>
          <c:showPercent val="0"/>
          <c:showBubbleSize val="0"/>
        </c:dLbls>
        <c:gapWidth val="65"/>
        <c:shape val="box"/>
        <c:axId val="482697407"/>
        <c:axId val="482695007"/>
        <c:axId val="0"/>
      </c:bar3DChart>
      <c:catAx>
        <c:axId val="48269740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482695007"/>
        <c:crosses val="autoZero"/>
        <c:auto val="1"/>
        <c:lblAlgn val="ctr"/>
        <c:lblOffset val="100"/>
        <c:noMultiLvlLbl val="0"/>
      </c:catAx>
      <c:valAx>
        <c:axId val="482695007"/>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482697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[Playstore final project.xlsx]Povit table!PivotTable3</c:name>
    <c:fmtId val="5"/>
  </c:pivotSource>
  <c:chart>
    <c:autoTitleDeleted val="1"/>
    <c:pivotFmts>
      <c:pivotFmt>
        <c:idx val="0"/>
        <c:spPr>
          <a:pattFill prst="narVert">
            <a:fgClr>
              <a:schemeClr val="accent1"/>
            </a:fgClr>
            <a:bgClr>
              <a:schemeClr val="accent1">
                <a:lumMod val="20000"/>
                <a:lumOff val="80000"/>
              </a:schemeClr>
            </a:bgClr>
          </a:pattFill>
          <a:ln>
            <a:noFill/>
          </a:ln>
          <a:effectLst>
            <a:innerShdw blurRad="114300">
              <a:schemeClr val="accent1"/>
            </a:innerShdw>
          </a:effectLst>
          <a:scene3d>
            <a:camera prst="orthographicFront">
              <a:rot lat="0" lon="0" rev="0"/>
            </a:camera>
            <a:lightRig rig="threePt" dir="t">
              <a:rot lat="0" lon="0" rev="19800000"/>
            </a:lightRig>
          </a:scene3d>
          <a:sp3d prstMaterial="flat">
            <a:bevelT w="25400" h="31750"/>
          </a:sp3d>
        </c:spPr>
        <c:marker>
          <c:symbol val="circle"/>
          <c:size val="6"/>
          <c:spPr>
            <a:solidFill>
              <a:schemeClr val="accent1"/>
            </a:solidFill>
            <a:ln w="9525">
              <a:noFill/>
              <a:round/>
            </a:ln>
            <a:effectLst/>
            <a:scene3d>
              <a:camera prst="orthographicFront">
                <a:rot lat="0" lon="0" rev="0"/>
              </a:camera>
              <a:lightRig rig="threePt" dir="t">
                <a:rot lat="0" lon="0" rev="19800000"/>
              </a:lightRig>
            </a:scene3d>
            <a:sp3d prstMaterial="flat">
              <a:bevelT w="25400" h="3175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pattFill prst="narVert">
            <a:fgClr>
              <a:schemeClr val="accent1"/>
            </a:fgClr>
            <a:bgClr>
              <a:schemeClr val="accent1">
                <a:lumMod val="20000"/>
                <a:lumOff val="80000"/>
              </a:schemeClr>
            </a:bgClr>
          </a:pattFill>
          <a:ln>
            <a:noFill/>
          </a:ln>
          <a:effectLst>
            <a:innerShdw blurRad="114300">
              <a:schemeClr val="accent1"/>
            </a:inn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pattFill prst="narVert">
            <a:fgClr>
              <a:schemeClr val="accent1"/>
            </a:fgClr>
            <a:bgClr>
              <a:schemeClr val="accent1">
                <a:lumMod val="20000"/>
                <a:lumOff val="80000"/>
              </a:schemeClr>
            </a:bgClr>
          </a:pattFill>
          <a:ln>
            <a:noFill/>
          </a:ln>
          <a:effectLst>
            <a:innerShdw blurRad="114300">
              <a:schemeClr val="accent1"/>
            </a:inn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pattFill prst="narVert">
            <a:fgClr>
              <a:schemeClr val="accent1"/>
            </a:fgClr>
            <a:bgClr>
              <a:schemeClr val="accent1">
                <a:lumMod val="20000"/>
                <a:lumOff val="80000"/>
              </a:schemeClr>
            </a:bgClr>
          </a:pattFill>
          <a:ln>
            <a:noFill/>
          </a:ln>
          <a:effectLst>
            <a:innerShdw blurRad="114300">
              <a:schemeClr val="accent1"/>
            </a:inn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pattFill prst="narVert">
            <a:fgClr>
              <a:schemeClr val="accent1"/>
            </a:fgClr>
            <a:bgClr>
              <a:schemeClr val="accent1">
                <a:lumMod val="20000"/>
                <a:lumOff val="80000"/>
              </a:schemeClr>
            </a:bgClr>
          </a:pattFill>
          <a:ln>
            <a:noFill/>
          </a:ln>
          <a:effectLst>
            <a:innerShdw blurRad="114300">
              <a:schemeClr val="accent1"/>
            </a:innerShdw>
          </a:effectLst>
          <a:scene3d>
            <a:camera prst="orthographicFront">
              <a:rot lat="0" lon="0" rev="0"/>
            </a:camera>
            <a:lightRig rig="threePt" dir="t">
              <a:rot lat="0" lon="0" rev="19800000"/>
            </a:lightRig>
          </a:scene3d>
          <a:sp3d prstMaterial="flat">
            <a:bevelT w="254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'Povit table'!$J$1</c:f>
              <c:strCache>
                <c:ptCount val="1"/>
                <c:pt idx="0">
                  <c:v>Total</c:v>
                </c:pt>
              </c:strCache>
            </c:strRef>
          </c:tx>
          <c:spPr>
            <a:gradFill rotWithShape="1">
              <a:gsLst>
                <a:gs pos="0">
                  <a:schemeClr val="accent1">
                    <a:shade val="85000"/>
                    <a:satMod val="130000"/>
                  </a:schemeClr>
                </a:gs>
                <a:gs pos="34000">
                  <a:schemeClr val="accent1">
                    <a:shade val="87000"/>
                    <a:satMod val="125000"/>
                  </a:schemeClr>
                </a:gs>
                <a:gs pos="70000">
                  <a:schemeClr val="accent1">
                    <a:tint val="100000"/>
                    <a:shade val="90000"/>
                    <a:satMod val="130000"/>
                  </a:schemeClr>
                </a:gs>
                <a:gs pos="100000">
                  <a:schemeClr val="accent1">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cat>
            <c:strRef>
              <c:f>'Povit table'!$I$2:$I$35</c:f>
              <c:strCache>
                <c:ptCount val="33"/>
                <c:pt idx="0">
                  <c:v>FAMILY</c:v>
                </c:pt>
                <c:pt idx="1">
                  <c:v>GAME</c:v>
                </c:pt>
                <c:pt idx="2">
                  <c:v>TOOLS</c:v>
                </c:pt>
                <c:pt idx="3">
                  <c:v>MEDICAL</c:v>
                </c:pt>
                <c:pt idx="4">
                  <c:v>BUSINESS</c:v>
                </c:pt>
                <c:pt idx="5">
                  <c:v>PRODUCTIVITY</c:v>
                </c:pt>
                <c:pt idx="6">
                  <c:v>PERSONALIZATION</c:v>
                </c:pt>
                <c:pt idx="7">
                  <c:v>COMMUNICATION</c:v>
                </c:pt>
                <c:pt idx="8">
                  <c:v>SPORTS</c:v>
                </c:pt>
                <c:pt idx="9">
                  <c:v>LIFESTYLE</c:v>
                </c:pt>
                <c:pt idx="10">
                  <c:v>FINANCE</c:v>
                </c:pt>
                <c:pt idx="11">
                  <c:v>HEALTH_AND_FITNESS</c:v>
                </c:pt>
                <c:pt idx="12">
                  <c:v>PHOTOGRAPHY</c:v>
                </c:pt>
                <c:pt idx="13">
                  <c:v>SOCIAL</c:v>
                </c:pt>
                <c:pt idx="14">
                  <c:v>NEWS_AND_MAGAZINES</c:v>
                </c:pt>
                <c:pt idx="15">
                  <c:v>SHOPPING</c:v>
                </c:pt>
                <c:pt idx="16">
                  <c:v>TRAVEL_AND_LOCAL</c:v>
                </c:pt>
                <c:pt idx="17">
                  <c:v>DATING</c:v>
                </c:pt>
                <c:pt idx="18">
                  <c:v>BOOKS_AND_REFERENCE</c:v>
                </c:pt>
                <c:pt idx="19">
                  <c:v>VIDEO_PLAYERS</c:v>
                </c:pt>
                <c:pt idx="20">
                  <c:v>EDUCATION</c:v>
                </c:pt>
                <c:pt idx="21">
                  <c:v>ENTERTAINMENT</c:v>
                </c:pt>
                <c:pt idx="22">
                  <c:v>MAPS_AND_NAVIGATION</c:v>
                </c:pt>
                <c:pt idx="23">
                  <c:v>FOOD_AND_DRINK</c:v>
                </c:pt>
                <c:pt idx="24">
                  <c:v>HOUSE_AND_HOME</c:v>
                </c:pt>
                <c:pt idx="25">
                  <c:v>LIBRARIES_AND_DEMO</c:v>
                </c:pt>
                <c:pt idx="26">
                  <c:v>AUTO_AND_VEHICLES</c:v>
                </c:pt>
                <c:pt idx="27">
                  <c:v>WEATHER</c:v>
                </c:pt>
                <c:pt idx="28">
                  <c:v>ART_AND_DESIGN</c:v>
                </c:pt>
                <c:pt idx="29">
                  <c:v>EVENTS</c:v>
                </c:pt>
                <c:pt idx="30">
                  <c:v>PARENTING</c:v>
                </c:pt>
                <c:pt idx="31">
                  <c:v>COMICS</c:v>
                </c:pt>
                <c:pt idx="32">
                  <c:v>BEAUTY</c:v>
                </c:pt>
              </c:strCache>
            </c:strRef>
          </c:cat>
          <c:val>
            <c:numRef>
              <c:f>'Povit table'!$J$2:$J$35</c:f>
              <c:numCache>
                <c:formatCode>General</c:formatCode>
                <c:ptCount val="33"/>
                <c:pt idx="0">
                  <c:v>1969</c:v>
                </c:pt>
                <c:pt idx="1">
                  <c:v>1144</c:v>
                </c:pt>
                <c:pt idx="2">
                  <c:v>843</c:v>
                </c:pt>
                <c:pt idx="3">
                  <c:v>463</c:v>
                </c:pt>
                <c:pt idx="4">
                  <c:v>459</c:v>
                </c:pt>
                <c:pt idx="5">
                  <c:v>424</c:v>
                </c:pt>
                <c:pt idx="6">
                  <c:v>390</c:v>
                </c:pt>
                <c:pt idx="7">
                  <c:v>387</c:v>
                </c:pt>
                <c:pt idx="8">
                  <c:v>384</c:v>
                </c:pt>
                <c:pt idx="9">
                  <c:v>381</c:v>
                </c:pt>
                <c:pt idx="10">
                  <c:v>365</c:v>
                </c:pt>
                <c:pt idx="11">
                  <c:v>341</c:v>
                </c:pt>
                <c:pt idx="12">
                  <c:v>335</c:v>
                </c:pt>
                <c:pt idx="13">
                  <c:v>295</c:v>
                </c:pt>
                <c:pt idx="14">
                  <c:v>282</c:v>
                </c:pt>
                <c:pt idx="15">
                  <c:v>260</c:v>
                </c:pt>
                <c:pt idx="16">
                  <c:v>258</c:v>
                </c:pt>
                <c:pt idx="17">
                  <c:v>234</c:v>
                </c:pt>
                <c:pt idx="18">
                  <c:v>231</c:v>
                </c:pt>
                <c:pt idx="19">
                  <c:v>175</c:v>
                </c:pt>
                <c:pt idx="20">
                  <c:v>156</c:v>
                </c:pt>
                <c:pt idx="21">
                  <c:v>149</c:v>
                </c:pt>
                <c:pt idx="22">
                  <c:v>137</c:v>
                </c:pt>
                <c:pt idx="23">
                  <c:v>127</c:v>
                </c:pt>
                <c:pt idx="24">
                  <c:v>88</c:v>
                </c:pt>
                <c:pt idx="25">
                  <c:v>85</c:v>
                </c:pt>
                <c:pt idx="26">
                  <c:v>85</c:v>
                </c:pt>
                <c:pt idx="27">
                  <c:v>81</c:v>
                </c:pt>
                <c:pt idx="28">
                  <c:v>64</c:v>
                </c:pt>
                <c:pt idx="29">
                  <c:v>64</c:v>
                </c:pt>
                <c:pt idx="30">
                  <c:v>60</c:v>
                </c:pt>
                <c:pt idx="31">
                  <c:v>60</c:v>
                </c:pt>
                <c:pt idx="32">
                  <c:v>53</c:v>
                </c:pt>
              </c:numCache>
            </c:numRef>
          </c:val>
          <c:extLst>
            <c:ext xmlns:c16="http://schemas.microsoft.com/office/drawing/2014/chart" uri="{C3380CC4-5D6E-409C-BE32-E72D297353CC}">
              <c16:uniqueId val="{00000000-B477-44D3-BC48-B405D7713166}"/>
            </c:ext>
          </c:extLst>
        </c:ser>
        <c:dLbls>
          <c:showLegendKey val="0"/>
          <c:showVal val="0"/>
          <c:showCatName val="0"/>
          <c:showSerName val="0"/>
          <c:showPercent val="0"/>
          <c:showBubbleSize val="0"/>
        </c:dLbls>
        <c:gapWidth val="115"/>
        <c:overlap val="-20"/>
        <c:axId val="588531903"/>
        <c:axId val="588518463"/>
      </c:barChart>
      <c:catAx>
        <c:axId val="588531903"/>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88518463"/>
        <c:crosses val="autoZero"/>
        <c:auto val="1"/>
        <c:lblAlgn val="ctr"/>
        <c:lblOffset val="100"/>
        <c:noMultiLvlLbl val="0"/>
      </c:catAx>
      <c:valAx>
        <c:axId val="588518463"/>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885319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[Playstore final project.xlsx]Povit table!PivotTable4</c:name>
    <c:fmtId val="8"/>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195870401791091"/>
          <c:y val="0.10078738491125552"/>
          <c:w val="0.80854715639874475"/>
          <c:h val="0.39425855799970105"/>
        </c:manualLayout>
      </c:layout>
      <c:barChart>
        <c:barDir val="col"/>
        <c:grouping val="clustered"/>
        <c:varyColors val="0"/>
        <c:ser>
          <c:idx val="0"/>
          <c:order val="0"/>
          <c:tx>
            <c:strRef>
              <c:f>'Povit table'!$M$9</c:f>
              <c:strCache>
                <c:ptCount val="1"/>
                <c:pt idx="0">
                  <c:v>Total</c:v>
                </c:pt>
              </c:strCache>
            </c:strRef>
          </c:tx>
          <c:spPr>
            <a:solidFill>
              <a:schemeClr val="accent1"/>
            </a:solidFill>
            <a:ln>
              <a:noFill/>
            </a:ln>
            <a:effectLst/>
          </c:spPr>
          <c:invertIfNegative val="0"/>
          <c:cat>
            <c:strRef>
              <c:f>'Povit table'!$L$10:$L$20</c:f>
              <c:strCache>
                <c:ptCount val="10"/>
                <c:pt idx="0">
                  <c:v>ROBLOX</c:v>
                </c:pt>
                <c:pt idx="1">
                  <c:v>CBS Sports App - Scores, News, Stats &amp; Watch Live</c:v>
                </c:pt>
                <c:pt idx="2">
                  <c:v>Duolingo: Learn Languages Free</c:v>
                </c:pt>
                <c:pt idx="3">
                  <c:v>8 Ball Pool</c:v>
                </c:pt>
                <c:pt idx="4">
                  <c:v>Candy Crush Saga</c:v>
                </c:pt>
                <c:pt idx="5">
                  <c:v>ESPN</c:v>
                </c:pt>
                <c:pt idx="6">
                  <c:v>Zombie Catchers</c:v>
                </c:pt>
                <c:pt idx="7">
                  <c:v>Bowmasters</c:v>
                </c:pt>
                <c:pt idx="8">
                  <c:v>Sniper 3D Gun Shooter: Free Shooting Games - FPS</c:v>
                </c:pt>
                <c:pt idx="9">
                  <c:v>Subway Surfers</c:v>
                </c:pt>
              </c:strCache>
            </c:strRef>
          </c:cat>
          <c:val>
            <c:numRef>
              <c:f>'Povit table'!$M$10:$M$20</c:f>
              <c:numCache>
                <c:formatCode>General</c:formatCode>
                <c:ptCount val="10"/>
                <c:pt idx="0">
                  <c:v>40.5</c:v>
                </c:pt>
                <c:pt idx="1">
                  <c:v>34.4</c:v>
                </c:pt>
                <c:pt idx="2">
                  <c:v>32.9</c:v>
                </c:pt>
                <c:pt idx="3">
                  <c:v>31.5</c:v>
                </c:pt>
                <c:pt idx="4">
                  <c:v>30.799999999999997</c:v>
                </c:pt>
                <c:pt idx="5">
                  <c:v>29.4</c:v>
                </c:pt>
                <c:pt idx="6">
                  <c:v>28.2</c:v>
                </c:pt>
                <c:pt idx="7">
                  <c:v>28.2</c:v>
                </c:pt>
                <c:pt idx="8">
                  <c:v>27.6</c:v>
                </c:pt>
                <c:pt idx="9">
                  <c:v>27</c:v>
                </c:pt>
              </c:numCache>
            </c:numRef>
          </c:val>
          <c:extLst>
            <c:ext xmlns:c16="http://schemas.microsoft.com/office/drawing/2014/chart" uri="{C3380CC4-5D6E-409C-BE32-E72D297353CC}">
              <c16:uniqueId val="{00000000-469F-4C78-ACF8-4932148D9451}"/>
            </c:ext>
          </c:extLst>
        </c:ser>
        <c:dLbls>
          <c:showLegendKey val="0"/>
          <c:showVal val="0"/>
          <c:showCatName val="0"/>
          <c:showSerName val="0"/>
          <c:showPercent val="0"/>
          <c:showBubbleSize val="0"/>
        </c:dLbls>
        <c:gapWidth val="219"/>
        <c:overlap val="-27"/>
        <c:axId val="588527103"/>
        <c:axId val="588526143"/>
      </c:barChart>
      <c:catAx>
        <c:axId val="588527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8526143"/>
        <c:crosses val="autoZero"/>
        <c:auto val="1"/>
        <c:lblAlgn val="ctr"/>
        <c:lblOffset val="100"/>
        <c:noMultiLvlLbl val="0"/>
      </c:catAx>
      <c:valAx>
        <c:axId val="58852614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85271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6/15/2023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6/15/2023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6/15/2023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6/15/2023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6/15/2023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6/15/2023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6/15/2023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6/15/2023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8.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4400" b="1" i="0" u="none" strike="noStrike" dirty="0">
                <a:solidFill>
                  <a:schemeClr val="tx1"/>
                </a:solidFill>
                <a:effectLst/>
                <a:latin typeface="Arial" panose="020B0604020202020204" pitchFamily="34" charset="0"/>
              </a:rPr>
              <a:t>Mobile Apps </a:t>
            </a:r>
            <a:r>
              <a:rPr lang="en-US" sz="4400" b="1" i="0" u="none" strike="noStrike" dirty="0" err="1">
                <a:solidFill>
                  <a:schemeClr val="tx1"/>
                </a:solidFill>
                <a:effectLst/>
                <a:latin typeface="Arial" panose="020B0604020202020204" pitchFamily="34" charset="0"/>
              </a:rPr>
              <a:t>Playstore</a:t>
            </a:r>
            <a:r>
              <a:rPr lang="en-US" sz="4400" b="1" i="0" u="none" strike="noStrike" dirty="0">
                <a:solidFill>
                  <a:schemeClr val="tx1"/>
                </a:solidFill>
                <a:effectLst/>
                <a:latin typeface="Arial" panose="020B0604020202020204" pitchFamily="34" charset="0"/>
              </a:rPr>
              <a:t> Data Analysis</a:t>
            </a:r>
            <a:endParaRPr lang="en-US" dirty="0">
              <a:solidFill>
                <a:schemeClr val="tx1"/>
              </a:solidFill>
            </a:endParaRP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878B-E534-D542-5970-87EB22432CE4}"/>
              </a:ext>
            </a:extLst>
          </p:cNvPr>
          <p:cNvSpPr>
            <a:spLocks noGrp="1"/>
          </p:cNvSpPr>
          <p:nvPr>
            <p:ph type="title"/>
          </p:nvPr>
        </p:nvSpPr>
        <p:spPr>
          <a:xfrm>
            <a:off x="1097280" y="286603"/>
            <a:ext cx="10058400" cy="702305"/>
          </a:xfrm>
        </p:spPr>
        <p:txBody>
          <a:bodyPr>
            <a:normAutofit/>
          </a:bodyPr>
          <a:lstStyle/>
          <a:p>
            <a:r>
              <a:rPr lang="en-US" sz="2300" b="1" dirty="0"/>
              <a:t>Q5: - Which apps have got 5-star ratings</a:t>
            </a:r>
          </a:p>
        </p:txBody>
      </p:sp>
      <p:pic>
        <p:nvPicPr>
          <p:cNvPr id="5" name="Content Placeholder 4">
            <a:extLst>
              <a:ext uri="{FF2B5EF4-FFF2-40B4-BE49-F238E27FC236}">
                <a16:creationId xmlns:a16="http://schemas.microsoft.com/office/drawing/2014/main" id="{94EF72BC-46A2-6538-8C9D-F95ED593BB93}"/>
              </a:ext>
            </a:extLst>
          </p:cNvPr>
          <p:cNvPicPr>
            <a:picLocks noGrp="1" noChangeAspect="1"/>
          </p:cNvPicPr>
          <p:nvPr>
            <p:ph idx="1"/>
          </p:nvPr>
        </p:nvPicPr>
        <p:blipFill>
          <a:blip r:embed="rId2"/>
          <a:stretch>
            <a:fillRect/>
          </a:stretch>
        </p:blipFill>
        <p:spPr>
          <a:xfrm>
            <a:off x="7601803" y="2128839"/>
            <a:ext cx="4407713" cy="3958061"/>
          </a:xfrm>
        </p:spPr>
      </p:pic>
      <p:sp>
        <p:nvSpPr>
          <p:cNvPr id="7" name="TextBox 6">
            <a:extLst>
              <a:ext uri="{FF2B5EF4-FFF2-40B4-BE49-F238E27FC236}">
                <a16:creationId xmlns:a16="http://schemas.microsoft.com/office/drawing/2014/main" id="{22B34BC5-FBE6-09FA-39FD-7AC9658AFD02}"/>
              </a:ext>
            </a:extLst>
          </p:cNvPr>
          <p:cNvSpPr txBox="1"/>
          <p:nvPr/>
        </p:nvSpPr>
        <p:spPr>
          <a:xfrm>
            <a:off x="1097279" y="2128839"/>
            <a:ext cx="7432571" cy="1569660"/>
          </a:xfrm>
          <a:prstGeom prst="rect">
            <a:avLst/>
          </a:prstGeom>
          <a:noFill/>
        </p:spPr>
        <p:txBody>
          <a:bodyPr wrap="square">
            <a:spAutoFit/>
          </a:bodyPr>
          <a:lstStyle/>
          <a:p>
            <a:r>
              <a:rPr lang="en-US" sz="1600" b="1" dirty="0"/>
              <a:t>After analyzing the data, it has been found that a total of </a:t>
            </a:r>
            <a:r>
              <a:rPr lang="en-US" sz="1600" b="1" dirty="0">
                <a:highlight>
                  <a:srgbClr val="00FF00"/>
                </a:highlight>
              </a:rPr>
              <a:t>274 apps received a 5-star rating. </a:t>
            </a:r>
            <a:r>
              <a:rPr lang="en-US" sz="1600" b="1" dirty="0"/>
              <a:t>These apps were highly regarded by users, indicating their exceptional quality and positive user experiences. The significant number of apps receiving a 5-star rating suggests a strong presence of high-quality applications in the dataset, which can be considered as a positive indicator for app developers and users seeking top-rated apps.</a:t>
            </a:r>
          </a:p>
        </p:txBody>
      </p:sp>
      <p:sp>
        <p:nvSpPr>
          <p:cNvPr id="9" name="TextBox 8">
            <a:extLst>
              <a:ext uri="{FF2B5EF4-FFF2-40B4-BE49-F238E27FC236}">
                <a16:creationId xmlns:a16="http://schemas.microsoft.com/office/drawing/2014/main" id="{1C793358-1B89-E541-A751-270C35D23C30}"/>
              </a:ext>
            </a:extLst>
          </p:cNvPr>
          <p:cNvSpPr txBox="1"/>
          <p:nvPr/>
        </p:nvSpPr>
        <p:spPr>
          <a:xfrm>
            <a:off x="1097279" y="3698499"/>
            <a:ext cx="6093724" cy="2585323"/>
          </a:xfrm>
          <a:prstGeom prst="rect">
            <a:avLst/>
          </a:prstGeom>
          <a:noFill/>
        </p:spPr>
        <p:txBody>
          <a:bodyPr wrap="square">
            <a:spAutoFit/>
          </a:bodyPr>
          <a:lstStyle/>
          <a:p>
            <a:r>
              <a:rPr lang="en-US" b="1" dirty="0"/>
              <a:t>To identify the apps that have received a 5-star rating, we can use the </a:t>
            </a:r>
            <a:r>
              <a:rPr lang="en-US" b="1" dirty="0">
                <a:highlight>
                  <a:srgbClr val="00FF00"/>
                </a:highlight>
              </a:rPr>
              <a:t>filter option </a:t>
            </a:r>
            <a:r>
              <a:rPr lang="en-US" b="1" dirty="0"/>
              <a:t>in the dataset. By applying the filter and </a:t>
            </a:r>
            <a:r>
              <a:rPr lang="en-US" b="1" dirty="0">
                <a:highlight>
                  <a:srgbClr val="00FF00"/>
                </a:highlight>
              </a:rPr>
              <a:t>selecting the rating column</a:t>
            </a:r>
            <a:r>
              <a:rPr lang="en-US" b="1" dirty="0"/>
              <a:t>, we can easily isolate and view only the entries with a </a:t>
            </a:r>
            <a:r>
              <a:rPr lang="en-US" b="1" dirty="0">
                <a:highlight>
                  <a:srgbClr val="00FF00"/>
                </a:highlight>
              </a:rPr>
              <a:t>5-star rating</a:t>
            </a:r>
            <a:r>
              <a:rPr lang="en-US" b="1" dirty="0"/>
              <a:t>. This filtering process allows us to quickly find the apps that have achieved the highest rating and obtain the total count of such apps. By leveraging the filtering capabilities of the dataset, we can efficiently answer the question and provide insights into the number and characteristics of apps with a 5-star rating.</a:t>
            </a:r>
          </a:p>
        </p:txBody>
      </p:sp>
    </p:spTree>
    <p:extLst>
      <p:ext uri="{BB962C8B-B14F-4D97-AF65-F5344CB8AC3E}">
        <p14:creationId xmlns:p14="http://schemas.microsoft.com/office/powerpoint/2010/main" val="3940939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456DD-4E1A-FF18-FA6F-41800CA67928}"/>
              </a:ext>
            </a:extLst>
          </p:cNvPr>
          <p:cNvSpPr>
            <a:spLocks noGrp="1"/>
          </p:cNvSpPr>
          <p:nvPr>
            <p:ph type="title"/>
          </p:nvPr>
        </p:nvSpPr>
        <p:spPr>
          <a:xfrm>
            <a:off x="1097280" y="286603"/>
            <a:ext cx="10058400" cy="702305"/>
          </a:xfrm>
        </p:spPr>
        <p:txBody>
          <a:bodyPr>
            <a:normAutofit/>
          </a:bodyPr>
          <a:lstStyle/>
          <a:p>
            <a:r>
              <a:rPr lang="en-US" sz="2300" b="1" dirty="0"/>
              <a:t>Q6: - Which are the top 10 mob apps based on ratings?</a:t>
            </a:r>
          </a:p>
        </p:txBody>
      </p:sp>
      <p:graphicFrame>
        <p:nvGraphicFramePr>
          <p:cNvPr id="4" name="Content Placeholder 3">
            <a:extLst>
              <a:ext uri="{FF2B5EF4-FFF2-40B4-BE49-F238E27FC236}">
                <a16:creationId xmlns:a16="http://schemas.microsoft.com/office/drawing/2014/main" id="{6965972D-5E5E-4FE6-B603-93E93742BE00}"/>
              </a:ext>
            </a:extLst>
          </p:cNvPr>
          <p:cNvGraphicFramePr>
            <a:graphicFrameLocks noGrp="1"/>
          </p:cNvGraphicFramePr>
          <p:nvPr>
            <p:ph idx="1"/>
            <p:extLst>
              <p:ext uri="{D42A27DB-BD31-4B8C-83A1-F6EECF244321}">
                <p14:modId xmlns:p14="http://schemas.microsoft.com/office/powerpoint/2010/main" val="2368149399"/>
              </p:ext>
            </p:extLst>
          </p:nvPr>
        </p:nvGraphicFramePr>
        <p:xfrm>
          <a:off x="1255911" y="1671472"/>
          <a:ext cx="9899769" cy="3760788"/>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FEB314B7-E176-49CF-9EC0-7D83CDDE8955}"/>
              </a:ext>
            </a:extLst>
          </p:cNvPr>
          <p:cNvSpPr txBox="1"/>
          <p:nvPr/>
        </p:nvSpPr>
        <p:spPr>
          <a:xfrm>
            <a:off x="1255911" y="4175832"/>
            <a:ext cx="9899769" cy="1938992"/>
          </a:xfrm>
          <a:prstGeom prst="rect">
            <a:avLst/>
          </a:prstGeom>
          <a:noFill/>
        </p:spPr>
        <p:txBody>
          <a:bodyPr wrap="square">
            <a:spAutoFit/>
          </a:bodyPr>
          <a:lstStyle/>
          <a:p>
            <a:r>
              <a:rPr lang="en-US" sz="2000" b="1" i="0" dirty="0">
                <a:solidFill>
                  <a:srgbClr val="374151"/>
                </a:solidFill>
                <a:effectLst/>
                <a:latin typeface="Söhne"/>
              </a:rPr>
              <a:t>To determine the top 10 mobile apps based on ratings, we can utilize the </a:t>
            </a:r>
            <a:r>
              <a:rPr lang="en-US" sz="2000" b="1" i="0" dirty="0">
                <a:solidFill>
                  <a:srgbClr val="374151"/>
                </a:solidFill>
                <a:effectLst/>
                <a:highlight>
                  <a:srgbClr val="00FF00"/>
                </a:highlight>
                <a:latin typeface="Söhne"/>
              </a:rPr>
              <a:t>value filter </a:t>
            </a:r>
            <a:r>
              <a:rPr lang="en-US" sz="2000" b="1" i="0" dirty="0">
                <a:solidFill>
                  <a:srgbClr val="374151"/>
                </a:solidFill>
                <a:effectLst/>
                <a:latin typeface="Söhne"/>
              </a:rPr>
              <a:t>option in the pivot table. By selecting the rating column as the value field in the pivot table and applying the value filter, we can choose to display only the </a:t>
            </a:r>
            <a:r>
              <a:rPr lang="en-US" sz="2000" b="1" i="0" dirty="0">
                <a:solidFill>
                  <a:srgbClr val="374151"/>
                </a:solidFill>
                <a:effectLst/>
                <a:highlight>
                  <a:srgbClr val="00FF00"/>
                </a:highlight>
                <a:latin typeface="Söhne"/>
              </a:rPr>
              <a:t>top 10 values</a:t>
            </a:r>
            <a:r>
              <a:rPr lang="en-US" sz="2000" b="1" i="0" dirty="0">
                <a:solidFill>
                  <a:srgbClr val="374151"/>
                </a:solidFill>
                <a:effectLst/>
                <a:latin typeface="Söhne"/>
              </a:rPr>
              <a:t>. This filter will sort the apps based on their ratings and show the highest-rated apps at the top. By clicking on the filter and selecting the top 10 option, we can instantly see the names of the top 10 mobile apps based on their ratings</a:t>
            </a:r>
            <a:endParaRPr lang="en-US" sz="2000" b="1" dirty="0"/>
          </a:p>
        </p:txBody>
      </p:sp>
    </p:spTree>
    <p:extLst>
      <p:ext uri="{BB962C8B-B14F-4D97-AF65-F5344CB8AC3E}">
        <p14:creationId xmlns:p14="http://schemas.microsoft.com/office/powerpoint/2010/main" val="2623325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A637B-94F6-DEDA-79E9-B516F9E879E8}"/>
              </a:ext>
            </a:extLst>
          </p:cNvPr>
          <p:cNvSpPr>
            <a:spLocks noGrp="1"/>
          </p:cNvSpPr>
          <p:nvPr>
            <p:ph type="title"/>
          </p:nvPr>
        </p:nvSpPr>
        <p:spPr/>
        <p:txBody>
          <a:bodyPr>
            <a:normAutofit/>
          </a:bodyPr>
          <a:lstStyle/>
          <a:p>
            <a:pPr algn="ctr"/>
            <a:r>
              <a:rPr lang="en-US" sz="9600" b="1" i="0" dirty="0">
                <a:solidFill>
                  <a:srgbClr val="374151"/>
                </a:solidFill>
                <a:effectLst/>
                <a:latin typeface="Söhne"/>
              </a:rPr>
              <a:t>Conclusion:</a:t>
            </a:r>
            <a:endParaRPr lang="en-US" sz="9600" b="1" dirty="0"/>
          </a:p>
        </p:txBody>
      </p:sp>
      <p:pic>
        <p:nvPicPr>
          <p:cNvPr id="5" name="Content Placeholder 4">
            <a:extLst>
              <a:ext uri="{FF2B5EF4-FFF2-40B4-BE49-F238E27FC236}">
                <a16:creationId xmlns:a16="http://schemas.microsoft.com/office/drawing/2014/main" id="{F4FEEE6E-5D0F-DC17-4F9A-F8E1C6031A39}"/>
              </a:ext>
            </a:extLst>
          </p:cNvPr>
          <p:cNvPicPr>
            <a:picLocks noGrp="1" noChangeAspect="1"/>
          </p:cNvPicPr>
          <p:nvPr>
            <p:ph idx="1"/>
          </p:nvPr>
        </p:nvPicPr>
        <p:blipFill>
          <a:blip r:embed="rId2"/>
          <a:stretch>
            <a:fillRect/>
          </a:stretch>
        </p:blipFill>
        <p:spPr>
          <a:xfrm>
            <a:off x="8584900" y="2328716"/>
            <a:ext cx="2943636" cy="3620005"/>
          </a:xfrm>
          <a:prstGeom prst="rect">
            <a:avLst/>
          </a:prstGeom>
          <a:ln>
            <a:noFill/>
          </a:ln>
          <a:effectLst>
            <a:softEdge rad="112500"/>
          </a:effectLst>
        </p:spPr>
      </p:pic>
      <p:sp>
        <p:nvSpPr>
          <p:cNvPr id="7" name="TextBox 6">
            <a:extLst>
              <a:ext uri="{FF2B5EF4-FFF2-40B4-BE49-F238E27FC236}">
                <a16:creationId xmlns:a16="http://schemas.microsoft.com/office/drawing/2014/main" id="{F85B3466-94C7-F60E-622D-219879940015}"/>
              </a:ext>
            </a:extLst>
          </p:cNvPr>
          <p:cNvSpPr txBox="1"/>
          <p:nvPr/>
        </p:nvSpPr>
        <p:spPr>
          <a:xfrm>
            <a:off x="1097280" y="2134189"/>
            <a:ext cx="6093724" cy="3539430"/>
          </a:xfrm>
          <a:prstGeom prst="rect">
            <a:avLst/>
          </a:prstGeom>
          <a:noFill/>
        </p:spPr>
        <p:txBody>
          <a:bodyPr wrap="square">
            <a:spAutoFit/>
          </a:bodyPr>
          <a:lstStyle/>
          <a:p>
            <a:r>
              <a:rPr lang="en-US" sz="3200" dirty="0">
                <a:latin typeface="Arial Narrow" panose="020B0606020202030204" pitchFamily="34" charset="0"/>
              </a:rPr>
              <a:t>The project aims to create a clear and accurate dataset by handling blank and </a:t>
            </a:r>
            <a:r>
              <a:rPr lang="en-US" sz="3200" dirty="0" err="1">
                <a:latin typeface="Arial Narrow" panose="020B0606020202030204" pitchFamily="34" charset="0"/>
              </a:rPr>
              <a:t>NaN</a:t>
            </a:r>
            <a:r>
              <a:rPr lang="en-US" sz="3200" dirty="0">
                <a:latin typeface="Arial Narrow" panose="020B0606020202030204" pitchFamily="34" charset="0"/>
              </a:rPr>
              <a:t> values. Pivot tables are utilized to extract insights for informed mobile app business approaches. The goal is to provide valuable information for decision-making in the industry.</a:t>
            </a:r>
          </a:p>
        </p:txBody>
      </p:sp>
    </p:spTree>
    <p:extLst>
      <p:ext uri="{BB962C8B-B14F-4D97-AF65-F5344CB8AC3E}">
        <p14:creationId xmlns:p14="http://schemas.microsoft.com/office/powerpoint/2010/main" val="2613558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ABA2E-96B5-3532-2E80-75D36911BA93}"/>
              </a:ext>
            </a:extLst>
          </p:cNvPr>
          <p:cNvSpPr>
            <a:spLocks noGrp="1"/>
          </p:cNvSpPr>
          <p:nvPr>
            <p:ph type="title"/>
          </p:nvPr>
        </p:nvSpPr>
        <p:spPr>
          <a:xfrm>
            <a:off x="3963310" y="4858603"/>
            <a:ext cx="10058400" cy="1450757"/>
          </a:xfrm>
        </p:spPr>
        <p:txBody>
          <a:bodyPr/>
          <a:lstStyle/>
          <a:p>
            <a:r>
              <a:rPr lang="en-US" b="0" i="0" dirty="0">
                <a:solidFill>
                  <a:srgbClr val="374151"/>
                </a:solidFill>
                <a:effectLst/>
                <a:latin typeface="Söhne"/>
              </a:rPr>
              <a:t>Project Owner: Shubham koundal</a:t>
            </a:r>
            <a:endParaRPr lang="en-US" dirty="0"/>
          </a:p>
        </p:txBody>
      </p:sp>
      <p:pic>
        <p:nvPicPr>
          <p:cNvPr id="7" name="Picture 6">
            <a:extLst>
              <a:ext uri="{FF2B5EF4-FFF2-40B4-BE49-F238E27FC236}">
                <a16:creationId xmlns:a16="http://schemas.microsoft.com/office/drawing/2014/main" id="{7212F57D-53F8-BB00-F919-B250637EE029}"/>
              </a:ext>
            </a:extLst>
          </p:cNvPr>
          <p:cNvPicPr>
            <a:picLocks noChangeAspect="1"/>
          </p:cNvPicPr>
          <p:nvPr/>
        </p:nvPicPr>
        <p:blipFill>
          <a:blip r:embed="rId2"/>
          <a:stretch>
            <a:fillRect/>
          </a:stretch>
        </p:blipFill>
        <p:spPr>
          <a:xfrm>
            <a:off x="0" y="0"/>
            <a:ext cx="12211973" cy="5227093"/>
          </a:xfrm>
          <a:prstGeom prst="rect">
            <a:avLst/>
          </a:prstGeom>
        </p:spPr>
      </p:pic>
    </p:spTree>
    <p:extLst>
      <p:ext uri="{BB962C8B-B14F-4D97-AF65-F5344CB8AC3E}">
        <p14:creationId xmlns:p14="http://schemas.microsoft.com/office/powerpoint/2010/main" val="244893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370511" y="2064114"/>
            <a:ext cx="3517567" cy="2093975"/>
          </a:xfrm>
        </p:spPr>
        <p:txBody>
          <a:bodyPr vert="horz" lIns="91440" tIns="45720" rIns="91440" bIns="45720" rtlCol="0">
            <a:normAutofit/>
          </a:bodyPr>
          <a:lstStyle/>
          <a:p>
            <a:pPr rtl="0">
              <a:spcBef>
                <a:spcPts val="0"/>
              </a:spcBef>
              <a:spcAft>
                <a:spcPts val="0"/>
              </a:spcAft>
            </a:pPr>
            <a:br>
              <a:rPr lang="en-US" sz="800" b="0" dirty="0">
                <a:effectLst/>
              </a:rPr>
            </a:br>
            <a:br>
              <a:rPr lang="en-US" sz="800" b="0" dirty="0">
                <a:effectLst/>
              </a:rPr>
            </a:br>
            <a:endParaRPr lang="en-US" sz="1800" dirty="0"/>
          </a:p>
        </p:txBody>
      </p:sp>
      <p:sp>
        <p:nvSpPr>
          <p:cNvPr id="6" name="Content Placeholder 5">
            <a:extLst>
              <a:ext uri="{FF2B5EF4-FFF2-40B4-BE49-F238E27FC236}">
                <a16:creationId xmlns:a16="http://schemas.microsoft.com/office/drawing/2014/main" id="{056B62A8-60DC-EBB2-A52E-84D37F88CD9E}"/>
              </a:ext>
            </a:extLst>
          </p:cNvPr>
          <p:cNvSpPr>
            <a:spLocks noGrp="1"/>
          </p:cNvSpPr>
          <p:nvPr>
            <p:ph idx="1"/>
          </p:nvPr>
        </p:nvSpPr>
        <p:spPr>
          <a:xfrm>
            <a:off x="5458984" y="812799"/>
            <a:ext cx="5928344" cy="5697183"/>
          </a:xfrm>
        </p:spPr>
        <p:txBody>
          <a:bodyPr>
            <a:normAutofit fontScale="92500"/>
          </a:bodyPr>
          <a:lstStyle/>
          <a:p>
            <a:pPr algn="ctr"/>
            <a:r>
              <a:rPr lang="en-US" sz="2800" b="1" i="0" u="sng" dirty="0">
                <a:solidFill>
                  <a:schemeClr val="tx1"/>
                </a:solidFill>
                <a:effectLst/>
                <a:highlight>
                  <a:srgbClr val="FFFF00"/>
                </a:highlight>
                <a:latin typeface="Söhne"/>
              </a:rPr>
              <a:t>Objective</a:t>
            </a:r>
            <a:r>
              <a:rPr lang="en-US" b="0" i="0" dirty="0">
                <a:solidFill>
                  <a:schemeClr val="tx1"/>
                </a:solidFill>
                <a:effectLst/>
                <a:latin typeface="Söhne"/>
              </a:rPr>
              <a:t>:</a:t>
            </a:r>
          </a:p>
          <a:p>
            <a:r>
              <a:rPr lang="en-US" sz="2400" b="1" i="0" dirty="0">
                <a:solidFill>
                  <a:schemeClr val="tx1"/>
                </a:solidFill>
                <a:effectLst/>
                <a:latin typeface="Söhne"/>
              </a:rPr>
              <a:t>The objective of this data analysis project is to extract valuable insights regarding mobile apps' future business approaches and development. By summarizing historical data from the Google Play store, spanning June 2012 to February 2019, we aim to understand the trends related to app availability, usability, and users' expectations. The primary focus is on generating a final dataset that is calculated and presented in a clear and comprehensible manner. This project aims to provide actionable information for decision-making in the mobile app industry and facilitate informed strategies for business growth.</a:t>
            </a:r>
            <a:endParaRPr lang="en-US" sz="3200" b="1" i="0" dirty="0">
              <a:solidFill>
                <a:schemeClr val="tx1"/>
              </a:solidFill>
              <a:effectLst/>
              <a:latin typeface="Söhne"/>
            </a:endParaRPr>
          </a:p>
          <a:p>
            <a:endParaRPr lang="en-US" dirty="0">
              <a:solidFill>
                <a:schemeClr val="tx1"/>
              </a:solidFill>
            </a:endParaRPr>
          </a:p>
        </p:txBody>
      </p:sp>
      <p:sp>
        <p:nvSpPr>
          <p:cNvPr id="7" name="Text Placeholder 6">
            <a:extLst>
              <a:ext uri="{FF2B5EF4-FFF2-40B4-BE49-F238E27FC236}">
                <a16:creationId xmlns:a16="http://schemas.microsoft.com/office/drawing/2014/main" id="{570ED9FB-3FF1-47E7-1066-4C79A4418A61}"/>
              </a:ext>
            </a:extLst>
          </p:cNvPr>
          <p:cNvSpPr>
            <a:spLocks noGrp="1"/>
          </p:cNvSpPr>
          <p:nvPr>
            <p:ph type="body" sz="half" idx="2"/>
          </p:nvPr>
        </p:nvSpPr>
        <p:spPr>
          <a:xfrm>
            <a:off x="643465" y="531862"/>
            <a:ext cx="3517567" cy="3874587"/>
          </a:xfrm>
        </p:spPr>
        <p:txBody>
          <a:bodyPr>
            <a:normAutofit fontScale="70000" lnSpcReduction="20000"/>
          </a:bodyPr>
          <a:lstStyle/>
          <a:p>
            <a:pPr algn="ctr"/>
            <a:r>
              <a:rPr lang="en-US" sz="3600" b="1" i="0" u="sng" dirty="0">
                <a:solidFill>
                  <a:schemeClr val="tx1"/>
                </a:solidFill>
                <a:effectLst/>
                <a:highlight>
                  <a:srgbClr val="FFFF00"/>
                </a:highlight>
                <a:latin typeface="Söhne"/>
              </a:rPr>
              <a:t>Introduction</a:t>
            </a:r>
            <a:r>
              <a:rPr lang="en-US" sz="2800" b="0" i="0" dirty="0">
                <a:solidFill>
                  <a:schemeClr val="tx1"/>
                </a:solidFill>
                <a:effectLst/>
                <a:highlight>
                  <a:srgbClr val="FFFF00"/>
                </a:highlight>
                <a:latin typeface="Söhne"/>
              </a:rPr>
              <a:t>:</a:t>
            </a:r>
          </a:p>
          <a:p>
            <a:pPr algn="l"/>
            <a:r>
              <a:rPr lang="en-US" sz="2800" b="1" i="0" dirty="0">
                <a:solidFill>
                  <a:schemeClr val="bg1"/>
                </a:solidFill>
                <a:effectLst/>
                <a:latin typeface="Söhne"/>
              </a:rPr>
              <a:t>This data analysis project focuses on gaining insights into the future business approaches and development of mobile apps. By analyzing historical data from the Google Play store, we aim to understand app </a:t>
            </a:r>
            <a:r>
              <a:rPr lang="en-US" sz="2800" b="0" i="0" dirty="0">
                <a:solidFill>
                  <a:schemeClr val="bg1"/>
                </a:solidFill>
                <a:effectLst/>
                <a:latin typeface="Söhne"/>
              </a:rPr>
              <a:t>availability, usability, and users' expectations, providing valuable information for decision-making in the industry.</a:t>
            </a:r>
            <a:endParaRPr lang="en-US" dirty="0">
              <a:solidFill>
                <a:schemeClr val="bg1"/>
              </a:solidFill>
              <a:latin typeface="Söhne"/>
            </a:endParaRPr>
          </a:p>
          <a:p>
            <a:pPr algn="l">
              <a:buFont typeface="Arial" panose="020B0604020202020204" pitchFamily="34" charset="0"/>
              <a:buChar char="•"/>
            </a:pPr>
            <a:endParaRPr lang="en-US" b="0" i="0" dirty="0">
              <a:solidFill>
                <a:schemeClr val="bg1"/>
              </a:solidFill>
              <a:effectLst/>
              <a:latin typeface="Söhne"/>
            </a:endParaRPr>
          </a:p>
          <a:p>
            <a:pPr algn="l">
              <a:buFont typeface="Arial" panose="020B0604020202020204" pitchFamily="34" charset="0"/>
              <a:buChar char="•"/>
            </a:pPr>
            <a:endParaRPr lang="en-US" dirty="0">
              <a:solidFill>
                <a:schemeClr val="bg1"/>
              </a:solidFill>
              <a:latin typeface="Söhne"/>
            </a:endParaRPr>
          </a:p>
          <a:p>
            <a:pPr algn="l">
              <a:buFont typeface="Arial" panose="020B0604020202020204" pitchFamily="34" charset="0"/>
              <a:buChar char="•"/>
            </a:pPr>
            <a:endParaRPr lang="en-US" b="0" i="0" dirty="0">
              <a:solidFill>
                <a:schemeClr val="bg1"/>
              </a:solidFill>
              <a:effectLst/>
              <a:latin typeface="Söhne"/>
            </a:endParaRPr>
          </a:p>
          <a:p>
            <a:pPr algn="l">
              <a:buFont typeface="Arial" panose="020B0604020202020204" pitchFamily="34" charset="0"/>
              <a:buChar char="•"/>
            </a:pPr>
            <a:endParaRPr lang="en-US" dirty="0">
              <a:solidFill>
                <a:schemeClr val="bg1"/>
              </a:solidFill>
              <a:latin typeface="Söhne"/>
            </a:endParaRPr>
          </a:p>
          <a:p>
            <a:pPr algn="l">
              <a:buFont typeface="Arial" panose="020B0604020202020204" pitchFamily="34" charset="0"/>
              <a:buChar char="•"/>
            </a:pPr>
            <a:endParaRPr lang="en-US" b="0" i="0" dirty="0">
              <a:solidFill>
                <a:schemeClr val="bg1"/>
              </a:solidFill>
              <a:effectLst/>
              <a:latin typeface="Söhne"/>
            </a:endParaRPr>
          </a:p>
          <a:p>
            <a:endParaRPr lang="en-US" dirty="0">
              <a:solidFill>
                <a:schemeClr val="bg1"/>
              </a:solidFill>
            </a:endParaRPr>
          </a:p>
        </p:txBody>
      </p:sp>
      <p:pic>
        <p:nvPicPr>
          <p:cNvPr id="9" name="Picture 8">
            <a:extLst>
              <a:ext uri="{FF2B5EF4-FFF2-40B4-BE49-F238E27FC236}">
                <a16:creationId xmlns:a16="http://schemas.microsoft.com/office/drawing/2014/main" id="{A37F83A2-0597-CA35-2DCB-87A7BB69479B}"/>
              </a:ext>
            </a:extLst>
          </p:cNvPr>
          <p:cNvPicPr>
            <a:picLocks noChangeAspect="1"/>
          </p:cNvPicPr>
          <p:nvPr/>
        </p:nvPicPr>
        <p:blipFill>
          <a:blip r:embed="rId3"/>
          <a:stretch>
            <a:fillRect/>
          </a:stretch>
        </p:blipFill>
        <p:spPr>
          <a:xfrm>
            <a:off x="7066" y="4406449"/>
            <a:ext cx="4619525" cy="2451551"/>
          </a:xfrm>
          <a:prstGeom prst="rect">
            <a:avLst/>
          </a:prstGeom>
        </p:spPr>
      </p:pic>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0DBBB-0C88-B531-BDD2-1E599F2237A0}"/>
              </a:ext>
            </a:extLst>
          </p:cNvPr>
          <p:cNvSpPr>
            <a:spLocks noGrp="1"/>
          </p:cNvSpPr>
          <p:nvPr>
            <p:ph type="title"/>
          </p:nvPr>
        </p:nvSpPr>
        <p:spPr/>
        <p:txBody>
          <a:bodyPr>
            <a:noAutofit/>
          </a:bodyPr>
          <a:lstStyle/>
          <a:p>
            <a:r>
              <a:rPr lang="en-US" sz="5400" b="1" i="0" u="sng" dirty="0">
                <a:solidFill>
                  <a:srgbClr val="374151"/>
                </a:solidFill>
                <a:effectLst/>
                <a:latin typeface="Söhne"/>
              </a:rPr>
              <a:t>Dataset Overview:</a:t>
            </a:r>
            <a:endParaRPr lang="en-US" sz="5400" b="1" u="sng" dirty="0"/>
          </a:p>
        </p:txBody>
      </p:sp>
      <p:sp>
        <p:nvSpPr>
          <p:cNvPr id="3" name="Content Placeholder 2">
            <a:extLst>
              <a:ext uri="{FF2B5EF4-FFF2-40B4-BE49-F238E27FC236}">
                <a16:creationId xmlns:a16="http://schemas.microsoft.com/office/drawing/2014/main" id="{832A14B0-DB2E-C4DF-5230-10856BE83E2F}"/>
              </a:ext>
            </a:extLst>
          </p:cNvPr>
          <p:cNvSpPr>
            <a:spLocks noGrp="1"/>
          </p:cNvSpPr>
          <p:nvPr>
            <p:ph idx="1"/>
          </p:nvPr>
        </p:nvSpPr>
        <p:spPr>
          <a:xfrm>
            <a:off x="1097280" y="2115403"/>
            <a:ext cx="6845717" cy="3753689"/>
          </a:xfrm>
        </p:spPr>
        <p:txBody>
          <a:bodyPr/>
          <a:lstStyle/>
          <a:p>
            <a:r>
              <a:rPr lang="en-US" sz="2400" b="1" i="0" dirty="0">
                <a:solidFill>
                  <a:srgbClr val="374151"/>
                </a:solidFill>
                <a:effectLst/>
                <a:latin typeface="Söhne"/>
              </a:rPr>
              <a:t>The dataset encompasses various data fields, including app names, categories, Android versions, ratings, reviews, installs, app size, last updated date, and current version. The data covers a timeframe from June 2012 to February 2019, providing a comprehensive view of mobile app information during that period</a:t>
            </a:r>
            <a:r>
              <a:rPr lang="en-US" sz="1800" b="0" i="0" dirty="0">
                <a:solidFill>
                  <a:srgbClr val="374151"/>
                </a:solidFill>
                <a:effectLst/>
                <a:latin typeface="Söhne"/>
              </a:rPr>
              <a:t>.</a:t>
            </a:r>
            <a:endParaRPr lang="en-US" dirty="0"/>
          </a:p>
        </p:txBody>
      </p:sp>
      <p:pic>
        <p:nvPicPr>
          <p:cNvPr id="5" name="Picture 4">
            <a:extLst>
              <a:ext uri="{FF2B5EF4-FFF2-40B4-BE49-F238E27FC236}">
                <a16:creationId xmlns:a16="http://schemas.microsoft.com/office/drawing/2014/main" id="{AB6EEC79-D0B4-677B-AA84-66BE10FDF68F}"/>
              </a:ext>
            </a:extLst>
          </p:cNvPr>
          <p:cNvPicPr>
            <a:picLocks noChangeAspect="1"/>
          </p:cNvPicPr>
          <p:nvPr/>
        </p:nvPicPr>
        <p:blipFill>
          <a:blip r:embed="rId2"/>
          <a:stretch>
            <a:fillRect/>
          </a:stretch>
        </p:blipFill>
        <p:spPr>
          <a:xfrm>
            <a:off x="7942997" y="2258988"/>
            <a:ext cx="3696216" cy="3077004"/>
          </a:xfrm>
          <a:prstGeom prst="rect">
            <a:avLst/>
          </a:prstGeom>
        </p:spPr>
      </p:pic>
    </p:spTree>
    <p:extLst>
      <p:ext uri="{BB962C8B-B14F-4D97-AF65-F5344CB8AC3E}">
        <p14:creationId xmlns:p14="http://schemas.microsoft.com/office/powerpoint/2010/main" val="180771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0DBBB-0C88-B531-BDD2-1E599F2237A0}"/>
              </a:ext>
            </a:extLst>
          </p:cNvPr>
          <p:cNvSpPr>
            <a:spLocks noGrp="1"/>
          </p:cNvSpPr>
          <p:nvPr>
            <p:ph type="title"/>
          </p:nvPr>
        </p:nvSpPr>
        <p:spPr/>
        <p:txBody>
          <a:bodyPr/>
          <a:lstStyle/>
          <a:p>
            <a:r>
              <a:rPr lang="en-US" b="1" u="sng" dirty="0">
                <a:latin typeface="Palatino Linotype" panose="02040502050505030304" pitchFamily="18" charset="0"/>
              </a:rPr>
              <a:t>Problem &amp; Background</a:t>
            </a:r>
            <a:br>
              <a:rPr lang="en-US" dirty="0"/>
            </a:br>
            <a:endParaRPr lang="en-US" dirty="0"/>
          </a:p>
        </p:txBody>
      </p:sp>
      <p:sp>
        <p:nvSpPr>
          <p:cNvPr id="3" name="Content Placeholder 2">
            <a:extLst>
              <a:ext uri="{FF2B5EF4-FFF2-40B4-BE49-F238E27FC236}">
                <a16:creationId xmlns:a16="http://schemas.microsoft.com/office/drawing/2014/main" id="{832A14B0-DB2E-C4DF-5230-10856BE83E2F}"/>
              </a:ext>
            </a:extLst>
          </p:cNvPr>
          <p:cNvSpPr>
            <a:spLocks noGrp="1"/>
          </p:cNvSpPr>
          <p:nvPr>
            <p:ph idx="1"/>
          </p:nvPr>
        </p:nvSpPr>
        <p:spPr>
          <a:xfrm>
            <a:off x="1097280" y="2108201"/>
            <a:ext cx="6299807" cy="3760891"/>
          </a:xfrm>
        </p:spPr>
        <p:txBody>
          <a:bodyPr>
            <a:normAutofit/>
          </a:bodyPr>
          <a:lstStyle/>
          <a:p>
            <a:r>
              <a:rPr lang="en-US" sz="2000" b="1" dirty="0">
                <a:latin typeface="Arial Narrow" panose="020B0606020202030204" pitchFamily="34" charset="0"/>
              </a:rPr>
              <a:t>The dataset analysis reveals several issues, including the presence of </a:t>
            </a:r>
            <a:r>
              <a:rPr lang="en-US" sz="2000" b="1" dirty="0">
                <a:highlight>
                  <a:srgbClr val="00FF00"/>
                </a:highlight>
                <a:latin typeface="Arial Narrow" panose="020B0606020202030204" pitchFamily="34" charset="0"/>
              </a:rPr>
              <a:t>blank fields and </a:t>
            </a:r>
            <a:r>
              <a:rPr lang="en-US" sz="2000" b="1" dirty="0" err="1">
                <a:highlight>
                  <a:srgbClr val="00FF00"/>
                </a:highlight>
                <a:latin typeface="Arial Narrow" panose="020B0606020202030204" pitchFamily="34" charset="0"/>
              </a:rPr>
              <a:t>NaN</a:t>
            </a:r>
            <a:r>
              <a:rPr lang="en-US" sz="2000" b="1" dirty="0">
                <a:highlight>
                  <a:srgbClr val="00FF00"/>
                </a:highlight>
                <a:latin typeface="Arial Narrow" panose="020B0606020202030204" pitchFamily="34" charset="0"/>
              </a:rPr>
              <a:t> (Not a Number) values</a:t>
            </a:r>
            <a:r>
              <a:rPr lang="en-US" sz="2000" b="1" dirty="0">
                <a:latin typeface="Arial Narrow" panose="020B0606020202030204" pitchFamily="34" charset="0"/>
              </a:rPr>
              <a:t>. These problems pose challenges to accurate analysis as they can skew results and hinder the extraction of meaningful insights. Addressing these issues becomes crucial to ensure the reliability and validity of the findings. By handling blank fields and </a:t>
            </a:r>
            <a:r>
              <a:rPr lang="en-US" sz="2000" b="1" dirty="0" err="1">
                <a:latin typeface="Arial Narrow" panose="020B0606020202030204" pitchFamily="34" charset="0"/>
              </a:rPr>
              <a:t>NaN</a:t>
            </a:r>
            <a:r>
              <a:rPr lang="en-US" sz="2000" b="1" dirty="0">
                <a:latin typeface="Arial Narrow" panose="020B0606020202030204" pitchFamily="34" charset="0"/>
              </a:rPr>
              <a:t> values appropriately, we can eliminate data discrepancies and enhance the accuracy of the analysis, ultimately leading to more reliable conclusions and actionable recommendations for mobile app business approaches and development</a:t>
            </a:r>
            <a:r>
              <a:rPr lang="en-US" sz="2000" b="1" dirty="0"/>
              <a:t>.</a:t>
            </a:r>
          </a:p>
        </p:txBody>
      </p:sp>
      <p:pic>
        <p:nvPicPr>
          <p:cNvPr id="5" name="Picture 4">
            <a:extLst>
              <a:ext uri="{FF2B5EF4-FFF2-40B4-BE49-F238E27FC236}">
                <a16:creationId xmlns:a16="http://schemas.microsoft.com/office/drawing/2014/main" id="{0BD0B296-D6CD-2E58-5F34-9808E5C171CE}"/>
              </a:ext>
            </a:extLst>
          </p:cNvPr>
          <p:cNvPicPr>
            <a:picLocks noChangeAspect="1"/>
          </p:cNvPicPr>
          <p:nvPr/>
        </p:nvPicPr>
        <p:blipFill>
          <a:blip r:embed="rId2"/>
          <a:stretch>
            <a:fillRect/>
          </a:stretch>
        </p:blipFill>
        <p:spPr>
          <a:xfrm>
            <a:off x="7670042" y="2108201"/>
            <a:ext cx="4215776" cy="3910462"/>
          </a:xfrm>
          <a:prstGeom prst="rect">
            <a:avLst/>
          </a:prstGeom>
          <a:ln>
            <a:noFill/>
          </a:ln>
          <a:effectLst>
            <a:softEdge rad="112500"/>
          </a:effectLst>
        </p:spPr>
      </p:pic>
    </p:spTree>
    <p:extLst>
      <p:ext uri="{BB962C8B-B14F-4D97-AF65-F5344CB8AC3E}">
        <p14:creationId xmlns:p14="http://schemas.microsoft.com/office/powerpoint/2010/main" val="342721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0DBBB-0C88-B531-BDD2-1E599F2237A0}"/>
              </a:ext>
            </a:extLst>
          </p:cNvPr>
          <p:cNvSpPr>
            <a:spLocks noGrp="1"/>
          </p:cNvSpPr>
          <p:nvPr>
            <p:ph type="title"/>
          </p:nvPr>
        </p:nvSpPr>
        <p:spPr/>
        <p:txBody>
          <a:bodyPr>
            <a:normAutofit/>
          </a:bodyPr>
          <a:lstStyle/>
          <a:p>
            <a:pPr algn="r"/>
            <a:r>
              <a:rPr lang="en-US" sz="4800" b="1" i="0" u="sng" dirty="0">
                <a:solidFill>
                  <a:srgbClr val="374151"/>
                </a:solidFill>
                <a:effectLst/>
                <a:latin typeface="Söhne"/>
              </a:rPr>
              <a:t>Methodology &amp; Project Scope:</a:t>
            </a:r>
            <a:endParaRPr lang="en-US" sz="4800" b="1" u="sng" dirty="0"/>
          </a:p>
        </p:txBody>
      </p:sp>
      <p:sp>
        <p:nvSpPr>
          <p:cNvPr id="3" name="Content Placeholder 2">
            <a:extLst>
              <a:ext uri="{FF2B5EF4-FFF2-40B4-BE49-F238E27FC236}">
                <a16:creationId xmlns:a16="http://schemas.microsoft.com/office/drawing/2014/main" id="{832A14B0-DB2E-C4DF-5230-10856BE83E2F}"/>
              </a:ext>
            </a:extLst>
          </p:cNvPr>
          <p:cNvSpPr>
            <a:spLocks noGrp="1"/>
          </p:cNvSpPr>
          <p:nvPr>
            <p:ph idx="1"/>
          </p:nvPr>
        </p:nvSpPr>
        <p:spPr>
          <a:xfrm>
            <a:off x="1097280" y="2108201"/>
            <a:ext cx="6982195" cy="3760891"/>
          </a:xfrm>
        </p:spPr>
        <p:txBody>
          <a:bodyPr>
            <a:normAutofit/>
          </a:bodyPr>
          <a:lstStyle/>
          <a:p>
            <a:pPr algn="l">
              <a:buFont typeface="Arial" panose="020B0604020202020204" pitchFamily="34" charset="0"/>
              <a:buChar char="•"/>
            </a:pPr>
            <a:r>
              <a:rPr lang="en-US" sz="2400" b="1" i="0" dirty="0">
                <a:solidFill>
                  <a:srgbClr val="374151"/>
                </a:solidFill>
                <a:effectLst/>
                <a:latin typeface="Söhne"/>
              </a:rPr>
              <a:t>Discuss the steps involved in the analysis process, including handling blank columns and addressing </a:t>
            </a:r>
            <a:r>
              <a:rPr lang="en-US" sz="2400" b="1" i="0" dirty="0" err="1">
                <a:solidFill>
                  <a:srgbClr val="374151"/>
                </a:solidFill>
                <a:effectLst/>
                <a:latin typeface="Söhne"/>
              </a:rPr>
              <a:t>NaN</a:t>
            </a:r>
            <a:r>
              <a:rPr lang="en-US" sz="2400" b="1" i="0" dirty="0">
                <a:solidFill>
                  <a:srgbClr val="374151"/>
                </a:solidFill>
                <a:effectLst/>
                <a:latin typeface="Söhne"/>
              </a:rPr>
              <a:t> values using the </a:t>
            </a:r>
            <a:r>
              <a:rPr lang="en-US" sz="2400" b="1" i="0" dirty="0">
                <a:solidFill>
                  <a:srgbClr val="374151"/>
                </a:solidFill>
                <a:effectLst/>
                <a:highlight>
                  <a:srgbClr val="00FF00"/>
                </a:highlight>
                <a:latin typeface="Söhne"/>
              </a:rPr>
              <a:t>VLOOKUP formula</a:t>
            </a:r>
          </a:p>
          <a:p>
            <a:pPr algn="l">
              <a:buFont typeface="Arial" panose="020B0604020202020204" pitchFamily="34" charset="0"/>
              <a:buChar char="•"/>
            </a:pPr>
            <a:r>
              <a:rPr lang="en-US" sz="2400" b="1" i="0" dirty="0">
                <a:solidFill>
                  <a:srgbClr val="374151"/>
                </a:solidFill>
                <a:effectLst/>
                <a:latin typeface="Söhne"/>
              </a:rPr>
              <a:t>Highlight the use of </a:t>
            </a:r>
            <a:r>
              <a:rPr lang="en-US" sz="2400" b="1" i="0" dirty="0">
                <a:solidFill>
                  <a:srgbClr val="374151"/>
                </a:solidFill>
                <a:effectLst/>
                <a:highlight>
                  <a:srgbClr val="00FF00"/>
                </a:highlight>
                <a:latin typeface="Söhne"/>
              </a:rPr>
              <a:t>pivot tables </a:t>
            </a:r>
            <a:r>
              <a:rPr lang="en-US" sz="2400" b="1" i="0" dirty="0">
                <a:solidFill>
                  <a:srgbClr val="374151"/>
                </a:solidFill>
                <a:effectLst/>
                <a:latin typeface="Söhne"/>
              </a:rPr>
              <a:t>to identify patterns and derive recommendations from the dataset</a:t>
            </a:r>
          </a:p>
          <a:p>
            <a:endParaRPr lang="en-US" sz="2400" b="1" dirty="0"/>
          </a:p>
        </p:txBody>
      </p:sp>
      <p:pic>
        <p:nvPicPr>
          <p:cNvPr id="5" name="Picture 4">
            <a:extLst>
              <a:ext uri="{FF2B5EF4-FFF2-40B4-BE49-F238E27FC236}">
                <a16:creationId xmlns:a16="http://schemas.microsoft.com/office/drawing/2014/main" id="{1F839F0C-C730-E16D-1E98-172E499FC809}"/>
              </a:ext>
            </a:extLst>
          </p:cNvPr>
          <p:cNvPicPr>
            <a:picLocks noChangeAspect="1"/>
          </p:cNvPicPr>
          <p:nvPr/>
        </p:nvPicPr>
        <p:blipFill>
          <a:blip r:embed="rId2"/>
          <a:stretch>
            <a:fillRect/>
          </a:stretch>
        </p:blipFill>
        <p:spPr>
          <a:xfrm>
            <a:off x="8732158" y="2317699"/>
            <a:ext cx="2943636" cy="3096057"/>
          </a:xfrm>
          <a:prstGeom prst="rect">
            <a:avLst/>
          </a:prstGeom>
          <a:ln>
            <a:noFill/>
          </a:ln>
          <a:effectLst>
            <a:softEdge rad="112500"/>
          </a:effectLst>
        </p:spPr>
      </p:pic>
    </p:spTree>
    <p:extLst>
      <p:ext uri="{BB962C8B-B14F-4D97-AF65-F5344CB8AC3E}">
        <p14:creationId xmlns:p14="http://schemas.microsoft.com/office/powerpoint/2010/main" val="1797274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0DBBB-0C88-B531-BDD2-1E599F2237A0}"/>
              </a:ext>
            </a:extLst>
          </p:cNvPr>
          <p:cNvSpPr>
            <a:spLocks noGrp="1"/>
          </p:cNvSpPr>
          <p:nvPr>
            <p:ph type="title"/>
          </p:nvPr>
        </p:nvSpPr>
        <p:spPr>
          <a:xfrm>
            <a:off x="169233" y="240456"/>
            <a:ext cx="2560320" cy="748452"/>
          </a:xfrm>
        </p:spPr>
        <p:txBody>
          <a:bodyPr>
            <a:normAutofit fontScale="90000"/>
          </a:bodyPr>
          <a:lstStyle/>
          <a:p>
            <a:pPr algn="just"/>
            <a:r>
              <a:rPr lang="en-US" sz="2400" b="0" i="0" dirty="0">
                <a:solidFill>
                  <a:schemeClr val="tx1"/>
                </a:solidFill>
                <a:effectLst/>
                <a:highlight>
                  <a:srgbClr val="FFFF00"/>
                </a:highlight>
                <a:latin typeface="Söhne"/>
              </a:rPr>
              <a:t>Recommended Analysis:</a:t>
            </a:r>
            <a:endParaRPr lang="en-US" sz="2400" dirty="0">
              <a:solidFill>
                <a:schemeClr val="tx1"/>
              </a:solidFill>
              <a:highlight>
                <a:srgbClr val="FFFF00"/>
              </a:highlight>
            </a:endParaRPr>
          </a:p>
        </p:txBody>
      </p:sp>
      <p:sp>
        <p:nvSpPr>
          <p:cNvPr id="4" name="Title 1">
            <a:extLst>
              <a:ext uri="{FF2B5EF4-FFF2-40B4-BE49-F238E27FC236}">
                <a16:creationId xmlns:a16="http://schemas.microsoft.com/office/drawing/2014/main" id="{9C46ACF5-AC65-F2E4-F351-7BCED754BB97}"/>
              </a:ext>
            </a:extLst>
          </p:cNvPr>
          <p:cNvSpPr txBox="1">
            <a:spLocks/>
          </p:cNvSpPr>
          <p:nvPr/>
        </p:nvSpPr>
        <p:spPr>
          <a:xfrm>
            <a:off x="1097280" y="988908"/>
            <a:ext cx="10058400" cy="748452"/>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lgn="just"/>
            <a:r>
              <a:rPr lang="en-US" sz="2400" b="1" dirty="0">
                <a:solidFill>
                  <a:schemeClr val="tx1"/>
                </a:solidFill>
              </a:rPr>
              <a:t>Q1: - Which is the most used Android version?</a:t>
            </a:r>
          </a:p>
        </p:txBody>
      </p:sp>
      <p:graphicFrame>
        <p:nvGraphicFramePr>
          <p:cNvPr id="5" name="Content Placeholder 4">
            <a:extLst>
              <a:ext uri="{FF2B5EF4-FFF2-40B4-BE49-F238E27FC236}">
                <a16:creationId xmlns:a16="http://schemas.microsoft.com/office/drawing/2014/main" id="{94C93107-7DE6-43A0-886C-3068F8C725D9}"/>
              </a:ext>
            </a:extLst>
          </p:cNvPr>
          <p:cNvGraphicFramePr>
            <a:graphicFrameLocks noGrp="1"/>
          </p:cNvGraphicFramePr>
          <p:nvPr>
            <p:ph idx="1"/>
            <p:extLst>
              <p:ext uri="{D42A27DB-BD31-4B8C-83A1-F6EECF244321}">
                <p14:modId xmlns:p14="http://schemas.microsoft.com/office/powerpoint/2010/main" val="3037540289"/>
              </p:ext>
            </p:extLst>
          </p:nvPr>
        </p:nvGraphicFramePr>
        <p:xfrm>
          <a:off x="5614372" y="2101859"/>
          <a:ext cx="6109055" cy="3767233"/>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1">
            <a:extLst>
              <a:ext uri="{FF2B5EF4-FFF2-40B4-BE49-F238E27FC236}">
                <a16:creationId xmlns:a16="http://schemas.microsoft.com/office/drawing/2014/main" id="{56F7F226-EA84-E926-B917-CAF846D18218}"/>
              </a:ext>
            </a:extLst>
          </p:cNvPr>
          <p:cNvSpPr txBox="1">
            <a:spLocks/>
          </p:cNvSpPr>
          <p:nvPr/>
        </p:nvSpPr>
        <p:spPr>
          <a:xfrm>
            <a:off x="324501" y="2101859"/>
            <a:ext cx="5289871" cy="3767233"/>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2000" dirty="0">
                <a:solidFill>
                  <a:schemeClr val="tx1"/>
                </a:solidFill>
              </a:rPr>
              <a:t> </a:t>
            </a:r>
            <a:r>
              <a:rPr lang="en-US" sz="2000" dirty="0">
                <a:solidFill>
                  <a:schemeClr val="tx1"/>
                </a:solidFill>
                <a:highlight>
                  <a:srgbClr val="00FF00"/>
                </a:highlight>
              </a:rPr>
              <a:t>The most used Android version is 4.1 and up (2448). </a:t>
            </a:r>
          </a:p>
          <a:p>
            <a:endParaRPr lang="en-US" sz="2000" dirty="0">
              <a:solidFill>
                <a:schemeClr val="tx1"/>
              </a:solidFill>
              <a:highlight>
                <a:srgbClr val="00FF00"/>
              </a:highlight>
            </a:endParaRPr>
          </a:p>
          <a:p>
            <a:r>
              <a:rPr lang="en-US" sz="2000" b="0" i="0" dirty="0">
                <a:solidFill>
                  <a:srgbClr val="374151"/>
                </a:solidFill>
                <a:effectLst/>
                <a:latin typeface="Söhne"/>
              </a:rPr>
              <a:t>To determine the most used Android version, we utilized the pivot table function by selecting the Android version as the key variable and calculating the count of Android instances. By employing the pivot table function, we were able to summarize and analyze the distribution of Android versions across the dataset. This analysis allows us to identify the Android version that appears most frequently, indicating the most commonly used version among the mobile apps in the dataset</a:t>
            </a:r>
            <a:endParaRPr lang="en-US" sz="2000" dirty="0">
              <a:solidFill>
                <a:schemeClr val="tx1"/>
              </a:solidFill>
            </a:endParaRPr>
          </a:p>
        </p:txBody>
      </p:sp>
    </p:spTree>
    <p:extLst>
      <p:ext uri="{BB962C8B-B14F-4D97-AF65-F5344CB8AC3E}">
        <p14:creationId xmlns:p14="http://schemas.microsoft.com/office/powerpoint/2010/main" val="15180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0DBBB-0C88-B531-BDD2-1E599F2237A0}"/>
              </a:ext>
            </a:extLst>
          </p:cNvPr>
          <p:cNvSpPr>
            <a:spLocks noGrp="1"/>
          </p:cNvSpPr>
          <p:nvPr>
            <p:ph type="title"/>
          </p:nvPr>
        </p:nvSpPr>
        <p:spPr/>
        <p:txBody>
          <a:bodyPr anchor="ctr">
            <a:normAutofit/>
          </a:bodyPr>
          <a:lstStyle/>
          <a:p>
            <a:pPr algn="just"/>
            <a:r>
              <a:rPr lang="en-US" sz="2300" b="1" dirty="0"/>
              <a:t>Q2: - Which all categories of mob apps are existing from this dataset?</a:t>
            </a:r>
          </a:p>
        </p:txBody>
      </p:sp>
      <p:graphicFrame>
        <p:nvGraphicFramePr>
          <p:cNvPr id="7" name="Content Placeholder 6">
            <a:extLst>
              <a:ext uri="{FF2B5EF4-FFF2-40B4-BE49-F238E27FC236}">
                <a16:creationId xmlns:a16="http://schemas.microsoft.com/office/drawing/2014/main" id="{137F2F26-E7FC-3F9D-C590-558CA4611093}"/>
              </a:ext>
            </a:extLst>
          </p:cNvPr>
          <p:cNvGraphicFramePr>
            <a:graphicFrameLocks noGrp="1"/>
          </p:cNvGraphicFramePr>
          <p:nvPr>
            <p:ph idx="1"/>
            <p:extLst>
              <p:ext uri="{D42A27DB-BD31-4B8C-83A1-F6EECF244321}">
                <p14:modId xmlns:p14="http://schemas.microsoft.com/office/powerpoint/2010/main" val="926771645"/>
              </p:ext>
            </p:extLst>
          </p:nvPr>
        </p:nvGraphicFramePr>
        <p:xfrm>
          <a:off x="1097280" y="2060810"/>
          <a:ext cx="4211699" cy="4240856"/>
        </p:xfrm>
        <a:graphic>
          <a:graphicData uri="http://schemas.openxmlformats.org/drawingml/2006/table">
            <a:tbl>
              <a:tblPr>
                <a:tableStyleId>{284E427A-3D55-4303-BF80-6455036E1DE7}</a:tableStyleId>
              </a:tblPr>
              <a:tblGrid>
                <a:gridCol w="1494401">
                  <a:extLst>
                    <a:ext uri="{9D8B030D-6E8A-4147-A177-3AD203B41FA5}">
                      <a16:colId xmlns:a16="http://schemas.microsoft.com/office/drawing/2014/main" val="974636241"/>
                    </a:ext>
                  </a:extLst>
                </a:gridCol>
                <a:gridCol w="905766">
                  <a:extLst>
                    <a:ext uri="{9D8B030D-6E8A-4147-A177-3AD203B41FA5}">
                      <a16:colId xmlns:a16="http://schemas.microsoft.com/office/drawing/2014/main" val="2817868926"/>
                    </a:ext>
                  </a:extLst>
                </a:gridCol>
                <a:gridCol w="905766">
                  <a:extLst>
                    <a:ext uri="{9D8B030D-6E8A-4147-A177-3AD203B41FA5}">
                      <a16:colId xmlns:a16="http://schemas.microsoft.com/office/drawing/2014/main" val="2478044325"/>
                    </a:ext>
                  </a:extLst>
                </a:gridCol>
                <a:gridCol w="905766">
                  <a:extLst>
                    <a:ext uri="{9D8B030D-6E8A-4147-A177-3AD203B41FA5}">
                      <a16:colId xmlns:a16="http://schemas.microsoft.com/office/drawing/2014/main" val="3024767719"/>
                    </a:ext>
                  </a:extLst>
                </a:gridCol>
              </a:tblGrid>
              <a:tr h="210932">
                <a:tc>
                  <a:txBody>
                    <a:bodyPr/>
                    <a:lstStyle/>
                    <a:p>
                      <a:endParaRPr lang="en-US" sz="1200" dirty="0"/>
                    </a:p>
                  </a:txBody>
                  <a:tcPr marL="61652" marR="61652" marT="30826" marB="30826"/>
                </a:tc>
                <a:tc>
                  <a:txBody>
                    <a:bodyPr/>
                    <a:lstStyle/>
                    <a:p>
                      <a:endParaRPr lang="en-US" sz="1200" dirty="0"/>
                    </a:p>
                  </a:txBody>
                  <a:tcPr marL="61652" marR="61652" marT="30826" marB="30826"/>
                </a:tc>
                <a:tc>
                  <a:txBody>
                    <a:bodyPr/>
                    <a:lstStyle/>
                    <a:p>
                      <a:endParaRPr lang="en-US" sz="1200"/>
                    </a:p>
                  </a:txBody>
                  <a:tcPr marL="61652" marR="61652" marT="30826" marB="30826"/>
                </a:tc>
                <a:tc>
                  <a:txBody>
                    <a:bodyPr/>
                    <a:lstStyle/>
                    <a:p>
                      <a:endParaRPr lang="en-US" sz="1200"/>
                    </a:p>
                  </a:txBody>
                  <a:tcPr marL="61652" marR="61652" marT="30826" marB="30826"/>
                </a:tc>
                <a:extLst>
                  <a:ext uri="{0D108BD9-81ED-4DB2-BD59-A6C34878D82A}">
                    <a16:rowId xmlns:a16="http://schemas.microsoft.com/office/drawing/2014/main" val="994622505"/>
                  </a:ext>
                </a:extLst>
              </a:tr>
              <a:tr h="210932">
                <a:tc>
                  <a:txBody>
                    <a:bodyPr/>
                    <a:lstStyle/>
                    <a:p>
                      <a:pPr fontAlgn="base"/>
                      <a:r>
                        <a:rPr lang="en-US" sz="1200" dirty="0">
                          <a:effectLst/>
                        </a:rPr>
                        <a:t>FAMILY</a:t>
                      </a:r>
                    </a:p>
                  </a:txBody>
                  <a:tcPr marL="61652" marR="61652" marT="30826" marB="30826" anchor="ctr"/>
                </a:tc>
                <a:tc>
                  <a:txBody>
                    <a:bodyPr/>
                    <a:lstStyle/>
                    <a:p>
                      <a:pPr fontAlgn="base"/>
                      <a:r>
                        <a:rPr lang="en-US" sz="1200" dirty="0">
                          <a:effectLst/>
                        </a:rPr>
                        <a:t>GAME</a:t>
                      </a:r>
                    </a:p>
                  </a:txBody>
                  <a:tcPr marL="61652" marR="61652" marT="30826" marB="30826" anchor="ctr"/>
                </a:tc>
                <a:tc>
                  <a:txBody>
                    <a:bodyPr/>
                    <a:lstStyle/>
                    <a:p>
                      <a:pPr fontAlgn="base"/>
                      <a:r>
                        <a:rPr lang="en-US" sz="1200">
                          <a:effectLst/>
                        </a:rPr>
                        <a:t>TOOLS</a:t>
                      </a:r>
                    </a:p>
                  </a:txBody>
                  <a:tcPr marL="61652" marR="61652" marT="30826" marB="30826" anchor="ctr"/>
                </a:tc>
                <a:tc>
                  <a:txBody>
                    <a:bodyPr/>
                    <a:lstStyle/>
                    <a:p>
                      <a:pPr fontAlgn="base"/>
                      <a:r>
                        <a:rPr lang="en-US" sz="1200">
                          <a:effectLst/>
                        </a:rPr>
                        <a:t>MEDICAL</a:t>
                      </a:r>
                    </a:p>
                  </a:txBody>
                  <a:tcPr marL="61652" marR="61652" marT="30826" marB="30826" anchor="ctr"/>
                </a:tc>
                <a:extLst>
                  <a:ext uri="{0D108BD9-81ED-4DB2-BD59-A6C34878D82A}">
                    <a16:rowId xmlns:a16="http://schemas.microsoft.com/office/drawing/2014/main" val="654061456"/>
                  </a:ext>
                </a:extLst>
              </a:tr>
              <a:tr h="368683">
                <a:tc>
                  <a:txBody>
                    <a:bodyPr/>
                    <a:lstStyle/>
                    <a:p>
                      <a:pPr fontAlgn="base"/>
                      <a:r>
                        <a:rPr lang="en-US" sz="1200">
                          <a:effectLst/>
                        </a:rPr>
                        <a:t>BUSINESS</a:t>
                      </a:r>
                    </a:p>
                  </a:txBody>
                  <a:tcPr marL="61652" marR="61652" marT="30826" marB="30826" anchor="ctr"/>
                </a:tc>
                <a:tc>
                  <a:txBody>
                    <a:bodyPr/>
                    <a:lstStyle/>
                    <a:p>
                      <a:pPr fontAlgn="base"/>
                      <a:r>
                        <a:rPr lang="en-US" sz="1200">
                          <a:effectLst/>
                        </a:rPr>
                        <a:t>PRODUCTIVITY</a:t>
                      </a:r>
                    </a:p>
                  </a:txBody>
                  <a:tcPr marL="61652" marR="61652" marT="30826" marB="30826" anchor="ctr"/>
                </a:tc>
                <a:tc>
                  <a:txBody>
                    <a:bodyPr/>
                    <a:lstStyle/>
                    <a:p>
                      <a:pPr fontAlgn="base"/>
                      <a:r>
                        <a:rPr lang="en-US" sz="1200">
                          <a:effectLst/>
                        </a:rPr>
                        <a:t>PERSONALIZATION</a:t>
                      </a:r>
                    </a:p>
                  </a:txBody>
                  <a:tcPr marL="61652" marR="61652" marT="30826" marB="30826" anchor="ctr"/>
                </a:tc>
                <a:tc>
                  <a:txBody>
                    <a:bodyPr/>
                    <a:lstStyle/>
                    <a:p>
                      <a:pPr fontAlgn="base"/>
                      <a:r>
                        <a:rPr lang="en-US" sz="1200">
                          <a:effectLst/>
                        </a:rPr>
                        <a:t>COMMUNICATION</a:t>
                      </a:r>
                    </a:p>
                  </a:txBody>
                  <a:tcPr marL="61652" marR="61652" marT="30826" marB="30826" anchor="ctr"/>
                </a:tc>
                <a:extLst>
                  <a:ext uri="{0D108BD9-81ED-4DB2-BD59-A6C34878D82A}">
                    <a16:rowId xmlns:a16="http://schemas.microsoft.com/office/drawing/2014/main" val="3476668080"/>
                  </a:ext>
                </a:extLst>
              </a:tr>
              <a:tr h="462524">
                <a:tc>
                  <a:txBody>
                    <a:bodyPr/>
                    <a:lstStyle/>
                    <a:p>
                      <a:pPr fontAlgn="base"/>
                      <a:r>
                        <a:rPr lang="en-US" sz="1200">
                          <a:effectLst/>
                        </a:rPr>
                        <a:t>SPORTS</a:t>
                      </a:r>
                    </a:p>
                  </a:txBody>
                  <a:tcPr marL="61652" marR="61652" marT="30826" marB="30826" anchor="ctr"/>
                </a:tc>
                <a:tc>
                  <a:txBody>
                    <a:bodyPr/>
                    <a:lstStyle/>
                    <a:p>
                      <a:pPr fontAlgn="base"/>
                      <a:r>
                        <a:rPr lang="en-US" sz="1200">
                          <a:effectLst/>
                        </a:rPr>
                        <a:t>LIFESTYLE</a:t>
                      </a:r>
                    </a:p>
                  </a:txBody>
                  <a:tcPr marL="61652" marR="61652" marT="30826" marB="30826" anchor="ctr"/>
                </a:tc>
                <a:tc>
                  <a:txBody>
                    <a:bodyPr/>
                    <a:lstStyle/>
                    <a:p>
                      <a:pPr fontAlgn="base"/>
                      <a:r>
                        <a:rPr lang="en-US" sz="1200">
                          <a:effectLst/>
                        </a:rPr>
                        <a:t>FINANCE</a:t>
                      </a:r>
                    </a:p>
                  </a:txBody>
                  <a:tcPr marL="61652" marR="61652" marT="30826" marB="30826" anchor="ctr"/>
                </a:tc>
                <a:tc>
                  <a:txBody>
                    <a:bodyPr/>
                    <a:lstStyle/>
                    <a:p>
                      <a:pPr fontAlgn="base"/>
                      <a:r>
                        <a:rPr lang="en-US" sz="1200">
                          <a:effectLst/>
                        </a:rPr>
                        <a:t>HEALTH_AND_FITNESS</a:t>
                      </a:r>
                    </a:p>
                  </a:txBody>
                  <a:tcPr marL="61652" marR="61652" marT="30826" marB="30826" anchor="ctr"/>
                </a:tc>
                <a:extLst>
                  <a:ext uri="{0D108BD9-81ED-4DB2-BD59-A6C34878D82A}">
                    <a16:rowId xmlns:a16="http://schemas.microsoft.com/office/drawing/2014/main" val="410419273"/>
                  </a:ext>
                </a:extLst>
              </a:tr>
              <a:tr h="526434">
                <a:tc>
                  <a:txBody>
                    <a:bodyPr/>
                    <a:lstStyle/>
                    <a:p>
                      <a:pPr fontAlgn="base"/>
                      <a:r>
                        <a:rPr lang="en-US" sz="1200">
                          <a:effectLst/>
                        </a:rPr>
                        <a:t>PHOTOGRAPHY</a:t>
                      </a:r>
                    </a:p>
                  </a:txBody>
                  <a:tcPr marL="61652" marR="61652" marT="30826" marB="30826" anchor="ctr"/>
                </a:tc>
                <a:tc>
                  <a:txBody>
                    <a:bodyPr/>
                    <a:lstStyle/>
                    <a:p>
                      <a:pPr fontAlgn="base"/>
                      <a:r>
                        <a:rPr lang="en-US" sz="1200">
                          <a:effectLst/>
                        </a:rPr>
                        <a:t>SOCIAL</a:t>
                      </a:r>
                    </a:p>
                  </a:txBody>
                  <a:tcPr marL="61652" marR="61652" marT="30826" marB="30826" anchor="ctr"/>
                </a:tc>
                <a:tc>
                  <a:txBody>
                    <a:bodyPr/>
                    <a:lstStyle/>
                    <a:p>
                      <a:pPr fontAlgn="base"/>
                      <a:r>
                        <a:rPr lang="en-US" sz="1200">
                          <a:effectLst/>
                        </a:rPr>
                        <a:t>NEWS_AND_MAGAZINES</a:t>
                      </a:r>
                    </a:p>
                  </a:txBody>
                  <a:tcPr marL="61652" marR="61652" marT="30826" marB="30826" anchor="ctr"/>
                </a:tc>
                <a:tc>
                  <a:txBody>
                    <a:bodyPr/>
                    <a:lstStyle/>
                    <a:p>
                      <a:pPr fontAlgn="base"/>
                      <a:r>
                        <a:rPr lang="en-US" sz="1200" dirty="0">
                          <a:effectLst/>
                        </a:rPr>
                        <a:t>SHOPPING</a:t>
                      </a:r>
                    </a:p>
                  </a:txBody>
                  <a:tcPr marL="61652" marR="61652" marT="30826" marB="30826" anchor="ctr"/>
                </a:tc>
                <a:extLst>
                  <a:ext uri="{0D108BD9-81ED-4DB2-BD59-A6C34878D82A}">
                    <a16:rowId xmlns:a16="http://schemas.microsoft.com/office/drawing/2014/main" val="1069932310"/>
                  </a:ext>
                </a:extLst>
              </a:tr>
              <a:tr h="526434">
                <a:tc>
                  <a:txBody>
                    <a:bodyPr/>
                    <a:lstStyle/>
                    <a:p>
                      <a:pPr fontAlgn="base"/>
                      <a:r>
                        <a:rPr lang="en-US" sz="1200">
                          <a:effectLst/>
                        </a:rPr>
                        <a:t>TRAVEL_AND_LOCAL</a:t>
                      </a:r>
                    </a:p>
                  </a:txBody>
                  <a:tcPr marL="61652" marR="61652" marT="30826" marB="30826" anchor="ctr"/>
                </a:tc>
                <a:tc>
                  <a:txBody>
                    <a:bodyPr/>
                    <a:lstStyle/>
                    <a:p>
                      <a:pPr fontAlgn="base"/>
                      <a:r>
                        <a:rPr lang="en-US" sz="1200">
                          <a:effectLst/>
                        </a:rPr>
                        <a:t>DATING</a:t>
                      </a:r>
                    </a:p>
                  </a:txBody>
                  <a:tcPr marL="61652" marR="61652" marT="30826" marB="30826" anchor="ctr"/>
                </a:tc>
                <a:tc>
                  <a:txBody>
                    <a:bodyPr/>
                    <a:lstStyle/>
                    <a:p>
                      <a:pPr fontAlgn="base"/>
                      <a:r>
                        <a:rPr lang="en-US" sz="1200">
                          <a:effectLst/>
                        </a:rPr>
                        <a:t>BOOKS_AND_REFERENCE</a:t>
                      </a:r>
                    </a:p>
                  </a:txBody>
                  <a:tcPr marL="61652" marR="61652" marT="30826" marB="30826" anchor="ctr"/>
                </a:tc>
                <a:tc>
                  <a:txBody>
                    <a:bodyPr/>
                    <a:lstStyle/>
                    <a:p>
                      <a:pPr fontAlgn="base"/>
                      <a:r>
                        <a:rPr lang="en-US" sz="1200">
                          <a:effectLst/>
                        </a:rPr>
                        <a:t>VIDEO_PLAYERS</a:t>
                      </a:r>
                    </a:p>
                  </a:txBody>
                  <a:tcPr marL="61652" marR="61652" marT="30826" marB="30826" anchor="ctr"/>
                </a:tc>
                <a:extLst>
                  <a:ext uri="{0D108BD9-81ED-4DB2-BD59-A6C34878D82A}">
                    <a16:rowId xmlns:a16="http://schemas.microsoft.com/office/drawing/2014/main" val="1019141566"/>
                  </a:ext>
                </a:extLst>
              </a:tr>
              <a:tr h="526434">
                <a:tc>
                  <a:txBody>
                    <a:bodyPr/>
                    <a:lstStyle/>
                    <a:p>
                      <a:pPr fontAlgn="base"/>
                      <a:r>
                        <a:rPr lang="en-US" sz="1200">
                          <a:effectLst/>
                        </a:rPr>
                        <a:t>EDUCATION</a:t>
                      </a:r>
                    </a:p>
                  </a:txBody>
                  <a:tcPr marL="61652" marR="61652" marT="30826" marB="30826" anchor="ctr"/>
                </a:tc>
                <a:tc>
                  <a:txBody>
                    <a:bodyPr/>
                    <a:lstStyle/>
                    <a:p>
                      <a:pPr fontAlgn="base"/>
                      <a:r>
                        <a:rPr lang="en-US" sz="1200">
                          <a:effectLst/>
                        </a:rPr>
                        <a:t>ENTERTAINMENT</a:t>
                      </a:r>
                    </a:p>
                  </a:txBody>
                  <a:tcPr marL="61652" marR="61652" marT="30826" marB="30826" anchor="ctr"/>
                </a:tc>
                <a:tc>
                  <a:txBody>
                    <a:bodyPr/>
                    <a:lstStyle/>
                    <a:p>
                      <a:pPr fontAlgn="base"/>
                      <a:r>
                        <a:rPr lang="en-US" sz="1200" dirty="0">
                          <a:effectLst/>
                        </a:rPr>
                        <a:t>MAPS_AND_NAVIGATION</a:t>
                      </a:r>
                    </a:p>
                  </a:txBody>
                  <a:tcPr marL="61652" marR="61652" marT="30826" marB="30826" anchor="ctr"/>
                </a:tc>
                <a:tc>
                  <a:txBody>
                    <a:bodyPr/>
                    <a:lstStyle/>
                    <a:p>
                      <a:pPr fontAlgn="base"/>
                      <a:r>
                        <a:rPr lang="en-US" sz="1200">
                          <a:effectLst/>
                        </a:rPr>
                        <a:t>FOOD_AND_DRINK</a:t>
                      </a:r>
                    </a:p>
                  </a:txBody>
                  <a:tcPr marL="61652" marR="61652" marT="30826" marB="30826" anchor="ctr"/>
                </a:tc>
                <a:extLst>
                  <a:ext uri="{0D108BD9-81ED-4DB2-BD59-A6C34878D82A}">
                    <a16:rowId xmlns:a16="http://schemas.microsoft.com/office/drawing/2014/main" val="882948748"/>
                  </a:ext>
                </a:extLst>
              </a:tr>
              <a:tr h="462524">
                <a:tc>
                  <a:txBody>
                    <a:bodyPr/>
                    <a:lstStyle/>
                    <a:p>
                      <a:pPr fontAlgn="base"/>
                      <a:r>
                        <a:rPr lang="en-US" sz="1200" dirty="0">
                          <a:effectLst/>
                        </a:rPr>
                        <a:t>HOUSE_AND_HOME</a:t>
                      </a:r>
                    </a:p>
                  </a:txBody>
                  <a:tcPr marL="61652" marR="61652" marT="30826" marB="30826" anchor="ctr"/>
                </a:tc>
                <a:tc>
                  <a:txBody>
                    <a:bodyPr/>
                    <a:lstStyle/>
                    <a:p>
                      <a:pPr fontAlgn="base"/>
                      <a:r>
                        <a:rPr lang="en-US" sz="1200">
                          <a:effectLst/>
                        </a:rPr>
                        <a:t>LIBRARIES_AND_DEMO</a:t>
                      </a:r>
                    </a:p>
                  </a:txBody>
                  <a:tcPr marL="61652" marR="61652" marT="30826" marB="30826" anchor="ctr"/>
                </a:tc>
                <a:tc>
                  <a:txBody>
                    <a:bodyPr/>
                    <a:lstStyle/>
                    <a:p>
                      <a:pPr fontAlgn="base"/>
                      <a:r>
                        <a:rPr lang="en-US" sz="1200">
                          <a:effectLst/>
                        </a:rPr>
                        <a:t>AUTO_AND_VEHICLES</a:t>
                      </a:r>
                    </a:p>
                  </a:txBody>
                  <a:tcPr marL="61652" marR="61652" marT="30826" marB="30826" anchor="ctr"/>
                </a:tc>
                <a:tc>
                  <a:txBody>
                    <a:bodyPr/>
                    <a:lstStyle/>
                    <a:p>
                      <a:pPr fontAlgn="base"/>
                      <a:r>
                        <a:rPr lang="en-US" sz="1200">
                          <a:effectLst/>
                        </a:rPr>
                        <a:t>WEATHER</a:t>
                      </a:r>
                    </a:p>
                  </a:txBody>
                  <a:tcPr marL="61652" marR="61652" marT="30826" marB="30826" anchor="ctr"/>
                </a:tc>
                <a:extLst>
                  <a:ext uri="{0D108BD9-81ED-4DB2-BD59-A6C34878D82A}">
                    <a16:rowId xmlns:a16="http://schemas.microsoft.com/office/drawing/2014/main" val="406572549"/>
                  </a:ext>
                </a:extLst>
              </a:tr>
              <a:tr h="323924">
                <a:tc>
                  <a:txBody>
                    <a:bodyPr/>
                    <a:lstStyle/>
                    <a:p>
                      <a:pPr fontAlgn="base"/>
                      <a:r>
                        <a:rPr lang="en-US" sz="1200">
                          <a:effectLst/>
                        </a:rPr>
                        <a:t>ART_AND_DESIGN</a:t>
                      </a:r>
                    </a:p>
                  </a:txBody>
                  <a:tcPr marL="61652" marR="61652" marT="30826" marB="30826" anchor="ctr"/>
                </a:tc>
                <a:tc>
                  <a:txBody>
                    <a:bodyPr/>
                    <a:lstStyle/>
                    <a:p>
                      <a:pPr fontAlgn="base"/>
                      <a:r>
                        <a:rPr lang="en-US" sz="1200">
                          <a:effectLst/>
                        </a:rPr>
                        <a:t>EVENTS</a:t>
                      </a:r>
                    </a:p>
                  </a:txBody>
                  <a:tcPr marL="61652" marR="61652" marT="30826" marB="30826" anchor="ctr"/>
                </a:tc>
                <a:tc>
                  <a:txBody>
                    <a:bodyPr/>
                    <a:lstStyle/>
                    <a:p>
                      <a:pPr fontAlgn="base"/>
                      <a:r>
                        <a:rPr lang="en-US" sz="1200">
                          <a:effectLst/>
                        </a:rPr>
                        <a:t>COMICS</a:t>
                      </a:r>
                    </a:p>
                  </a:txBody>
                  <a:tcPr marL="61652" marR="61652" marT="30826" marB="30826" anchor="ctr"/>
                </a:tc>
                <a:tc>
                  <a:txBody>
                    <a:bodyPr/>
                    <a:lstStyle/>
                    <a:p>
                      <a:pPr fontAlgn="base"/>
                      <a:r>
                        <a:rPr lang="en-US" sz="1200">
                          <a:effectLst/>
                        </a:rPr>
                        <a:t>PARENTING</a:t>
                      </a:r>
                    </a:p>
                  </a:txBody>
                  <a:tcPr marL="61652" marR="61652" marT="30826" marB="30826" anchor="ctr"/>
                </a:tc>
                <a:extLst>
                  <a:ext uri="{0D108BD9-81ED-4DB2-BD59-A6C34878D82A}">
                    <a16:rowId xmlns:a16="http://schemas.microsoft.com/office/drawing/2014/main" val="3905326367"/>
                  </a:ext>
                </a:extLst>
              </a:tr>
              <a:tr h="210932">
                <a:tc>
                  <a:txBody>
                    <a:bodyPr/>
                    <a:lstStyle/>
                    <a:p>
                      <a:pPr fontAlgn="base"/>
                      <a:r>
                        <a:rPr lang="en-US" sz="1200">
                          <a:effectLst/>
                        </a:rPr>
                        <a:t>BEAUTY</a:t>
                      </a:r>
                    </a:p>
                  </a:txBody>
                  <a:tcPr marL="61652" marR="61652" marT="30826" marB="30826" anchor="ctr"/>
                </a:tc>
                <a:tc>
                  <a:txBody>
                    <a:bodyPr/>
                    <a:lstStyle/>
                    <a:p>
                      <a:endParaRPr lang="en-US" sz="1200"/>
                    </a:p>
                  </a:txBody>
                  <a:tcPr marL="61652" marR="61652" marT="30826" marB="30826"/>
                </a:tc>
                <a:tc>
                  <a:txBody>
                    <a:bodyPr/>
                    <a:lstStyle/>
                    <a:p>
                      <a:endParaRPr lang="en-US" sz="1200"/>
                    </a:p>
                  </a:txBody>
                  <a:tcPr marL="61652" marR="61652" marT="30826" marB="30826"/>
                </a:tc>
                <a:tc>
                  <a:txBody>
                    <a:bodyPr/>
                    <a:lstStyle/>
                    <a:p>
                      <a:endParaRPr lang="en-US" sz="1200" dirty="0"/>
                    </a:p>
                  </a:txBody>
                  <a:tcPr marL="61652" marR="61652" marT="30826" marB="30826"/>
                </a:tc>
                <a:extLst>
                  <a:ext uri="{0D108BD9-81ED-4DB2-BD59-A6C34878D82A}">
                    <a16:rowId xmlns:a16="http://schemas.microsoft.com/office/drawing/2014/main" val="2564884268"/>
                  </a:ext>
                </a:extLst>
              </a:tr>
            </a:tbl>
          </a:graphicData>
        </a:graphic>
      </p:graphicFrame>
      <p:sp>
        <p:nvSpPr>
          <p:cNvPr id="8" name="Rectangle 1">
            <a:extLst>
              <a:ext uri="{FF2B5EF4-FFF2-40B4-BE49-F238E27FC236}">
                <a16:creationId xmlns:a16="http://schemas.microsoft.com/office/drawing/2014/main" id="{677DCEF8-562B-9598-CFD1-A49541403960}"/>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itle 1">
            <a:extLst>
              <a:ext uri="{FF2B5EF4-FFF2-40B4-BE49-F238E27FC236}">
                <a16:creationId xmlns:a16="http://schemas.microsoft.com/office/drawing/2014/main" id="{4D3CD5D2-068F-9D06-6416-4A1B98A9E44C}"/>
              </a:ext>
            </a:extLst>
          </p:cNvPr>
          <p:cNvSpPr txBox="1">
            <a:spLocks/>
          </p:cNvSpPr>
          <p:nvPr/>
        </p:nvSpPr>
        <p:spPr>
          <a:xfrm>
            <a:off x="5554639" y="2129050"/>
            <a:ext cx="6174704" cy="41352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lgn="just"/>
            <a:r>
              <a:rPr lang="en-US" sz="2000" b="0" i="0" dirty="0">
                <a:solidFill>
                  <a:srgbClr val="374151"/>
                </a:solidFill>
                <a:effectLst/>
                <a:latin typeface="Söhne"/>
              </a:rPr>
              <a:t>To determine the categories of mobile apps existing in this dataset, we utilized the pivot table function. By setting the category as the key variable and calculating the count of apps within each category, we were able to summarize the data and identify all the unique categories present. This analysis provides insights into the different categories of mobile apps represented in the dataset, along with the number of apps falling under each category. Understanding the breadth of categories helps in gaining a comprehensive view of the app landscape and can inform decisions related to app development, market targeting, and user preferences.</a:t>
            </a:r>
            <a:endParaRPr lang="en-US" sz="5400" dirty="0"/>
          </a:p>
        </p:txBody>
      </p:sp>
    </p:spTree>
    <p:extLst>
      <p:ext uri="{BB962C8B-B14F-4D97-AF65-F5344CB8AC3E}">
        <p14:creationId xmlns:p14="http://schemas.microsoft.com/office/powerpoint/2010/main" val="669260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E5B1A-E9D7-CD38-779A-6756F039CC21}"/>
              </a:ext>
            </a:extLst>
          </p:cNvPr>
          <p:cNvSpPr>
            <a:spLocks noGrp="1"/>
          </p:cNvSpPr>
          <p:nvPr>
            <p:ph type="title"/>
          </p:nvPr>
        </p:nvSpPr>
        <p:spPr/>
        <p:txBody>
          <a:bodyPr>
            <a:normAutofit/>
          </a:bodyPr>
          <a:lstStyle/>
          <a:p>
            <a:r>
              <a:rPr lang="en-US" sz="2300" b="1" dirty="0"/>
              <a:t>Q3: - Which is the most installed category of mob app from this dataset?</a:t>
            </a:r>
          </a:p>
        </p:txBody>
      </p:sp>
      <p:graphicFrame>
        <p:nvGraphicFramePr>
          <p:cNvPr id="4" name="Content Placeholder 3">
            <a:extLst>
              <a:ext uri="{FF2B5EF4-FFF2-40B4-BE49-F238E27FC236}">
                <a16:creationId xmlns:a16="http://schemas.microsoft.com/office/drawing/2014/main" id="{1D72F9CD-0B21-41DE-8E51-BF6ADCD6DC10}"/>
              </a:ext>
            </a:extLst>
          </p:cNvPr>
          <p:cNvGraphicFramePr>
            <a:graphicFrameLocks noGrp="1"/>
          </p:cNvGraphicFramePr>
          <p:nvPr>
            <p:ph sz="half" idx="2"/>
            <p:extLst>
              <p:ext uri="{D42A27DB-BD31-4B8C-83A1-F6EECF244321}">
                <p14:modId xmlns:p14="http://schemas.microsoft.com/office/powerpoint/2010/main" val="3439817570"/>
              </p:ext>
            </p:extLst>
          </p:nvPr>
        </p:nvGraphicFramePr>
        <p:xfrm>
          <a:off x="7034266" y="2098464"/>
          <a:ext cx="4639736" cy="4097620"/>
        </p:xfrm>
        <a:graphic>
          <a:graphicData uri="http://schemas.openxmlformats.org/drawingml/2006/chart">
            <c:chart xmlns:c="http://schemas.openxmlformats.org/drawingml/2006/chart" xmlns:r="http://schemas.openxmlformats.org/officeDocument/2006/relationships" r:id="rId2"/>
          </a:graphicData>
        </a:graphic>
      </p:graphicFrame>
      <p:sp>
        <p:nvSpPr>
          <p:cNvPr id="8" name="Content Placeholder 7">
            <a:extLst>
              <a:ext uri="{FF2B5EF4-FFF2-40B4-BE49-F238E27FC236}">
                <a16:creationId xmlns:a16="http://schemas.microsoft.com/office/drawing/2014/main" id="{9BDA0B33-3F02-D4FC-121A-A0440D5D9A6B}"/>
              </a:ext>
            </a:extLst>
          </p:cNvPr>
          <p:cNvSpPr>
            <a:spLocks noGrp="1"/>
          </p:cNvSpPr>
          <p:nvPr>
            <p:ph sz="quarter" idx="4"/>
          </p:nvPr>
        </p:nvSpPr>
        <p:spPr>
          <a:xfrm>
            <a:off x="1220613" y="2098463"/>
            <a:ext cx="5480438" cy="4097619"/>
          </a:xfrm>
        </p:spPr>
        <p:txBody>
          <a:bodyPr>
            <a:normAutofit fontScale="92500" lnSpcReduction="20000"/>
          </a:bodyPr>
          <a:lstStyle/>
          <a:p>
            <a:r>
              <a:rPr lang="en-US" b="1" i="0" dirty="0">
                <a:solidFill>
                  <a:srgbClr val="374151"/>
                </a:solidFill>
                <a:effectLst/>
                <a:latin typeface="Söhne"/>
              </a:rPr>
              <a:t>To determine the most installed category of mobile app from the dataset, we utilized the pivot table function. By selecting the category as the key variable and calculating the sum of installs for each category, we were able to analyze the installation counts across different app categories. Based on the pivot table analysis, we observed that the "Family" category had the highest number of installations, indicating its popularity among users. This insight helps in understanding the app preferences and user behavior, enabling developers and businesses to strategize and target the family-oriented app market effectively.</a:t>
            </a:r>
          </a:p>
          <a:p>
            <a:r>
              <a:rPr lang="en-US" b="1" dirty="0"/>
              <a:t> </a:t>
            </a:r>
            <a:r>
              <a:rPr lang="en-US" b="1" u="sng" dirty="0">
                <a:highlight>
                  <a:srgbClr val="00FF00"/>
                </a:highlight>
              </a:rPr>
              <a:t>Family app (1969) most installed category of mob app from this dataset</a:t>
            </a:r>
          </a:p>
        </p:txBody>
      </p:sp>
    </p:spTree>
    <p:extLst>
      <p:ext uri="{BB962C8B-B14F-4D97-AF65-F5344CB8AC3E}">
        <p14:creationId xmlns:p14="http://schemas.microsoft.com/office/powerpoint/2010/main" val="2231573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A54DC-DB35-DE05-685F-54E1D17885AA}"/>
              </a:ext>
            </a:extLst>
          </p:cNvPr>
          <p:cNvSpPr>
            <a:spLocks noGrp="1"/>
          </p:cNvSpPr>
          <p:nvPr>
            <p:ph type="title"/>
          </p:nvPr>
        </p:nvSpPr>
        <p:spPr/>
        <p:txBody>
          <a:bodyPr>
            <a:normAutofit/>
          </a:bodyPr>
          <a:lstStyle/>
          <a:p>
            <a:r>
              <a:rPr lang="en-US" sz="2300" b="1" dirty="0"/>
              <a:t>Q4: - How many total categories are there?</a:t>
            </a:r>
          </a:p>
        </p:txBody>
      </p:sp>
      <p:sp>
        <p:nvSpPr>
          <p:cNvPr id="3" name="Content Placeholder 2">
            <a:extLst>
              <a:ext uri="{FF2B5EF4-FFF2-40B4-BE49-F238E27FC236}">
                <a16:creationId xmlns:a16="http://schemas.microsoft.com/office/drawing/2014/main" id="{0CDE2B4D-85EA-D22F-6837-526816F4AE1D}"/>
              </a:ext>
            </a:extLst>
          </p:cNvPr>
          <p:cNvSpPr>
            <a:spLocks noGrp="1"/>
          </p:cNvSpPr>
          <p:nvPr>
            <p:ph idx="1"/>
          </p:nvPr>
        </p:nvSpPr>
        <p:spPr>
          <a:xfrm>
            <a:off x="1097280" y="2108201"/>
            <a:ext cx="6477227" cy="3640973"/>
          </a:xfrm>
        </p:spPr>
        <p:txBody>
          <a:bodyPr>
            <a:normAutofit/>
          </a:bodyPr>
          <a:lstStyle/>
          <a:p>
            <a:r>
              <a:rPr lang="en-US" sz="3600" b="1" i="0" dirty="0">
                <a:solidFill>
                  <a:srgbClr val="374151"/>
                </a:solidFill>
                <a:effectLst/>
                <a:latin typeface="Söhne"/>
              </a:rPr>
              <a:t>After analyzing the dataset, we have identified a total of </a:t>
            </a:r>
            <a:r>
              <a:rPr lang="en-US" sz="3600" b="1" i="0" dirty="0">
                <a:solidFill>
                  <a:srgbClr val="374151"/>
                </a:solidFill>
                <a:effectLst/>
                <a:highlight>
                  <a:srgbClr val="00FF00"/>
                </a:highlight>
                <a:latin typeface="Söhne"/>
              </a:rPr>
              <a:t>33 categories </a:t>
            </a:r>
            <a:r>
              <a:rPr lang="en-US" sz="3600" b="1" i="0" dirty="0">
                <a:solidFill>
                  <a:srgbClr val="374151"/>
                </a:solidFill>
                <a:effectLst/>
                <a:latin typeface="Söhne"/>
              </a:rPr>
              <a:t>of mobile apps .</a:t>
            </a:r>
            <a:endParaRPr lang="en-US" sz="3600" b="1" dirty="0"/>
          </a:p>
        </p:txBody>
      </p:sp>
      <p:pic>
        <p:nvPicPr>
          <p:cNvPr id="5" name="Picture 4">
            <a:extLst>
              <a:ext uri="{FF2B5EF4-FFF2-40B4-BE49-F238E27FC236}">
                <a16:creationId xmlns:a16="http://schemas.microsoft.com/office/drawing/2014/main" id="{62D4E513-756C-B0EF-DD1B-949BC145D3AD}"/>
              </a:ext>
            </a:extLst>
          </p:cNvPr>
          <p:cNvPicPr>
            <a:picLocks noChangeAspect="1"/>
          </p:cNvPicPr>
          <p:nvPr/>
        </p:nvPicPr>
        <p:blipFill>
          <a:blip r:embed="rId2"/>
          <a:stretch>
            <a:fillRect/>
          </a:stretch>
        </p:blipFill>
        <p:spPr>
          <a:xfrm>
            <a:off x="7724633" y="2224585"/>
            <a:ext cx="3701950" cy="3524590"/>
          </a:xfrm>
          <a:prstGeom prst="rect">
            <a:avLst/>
          </a:prstGeom>
        </p:spPr>
      </p:pic>
    </p:spTree>
    <p:extLst>
      <p:ext uri="{BB962C8B-B14F-4D97-AF65-F5344CB8AC3E}">
        <p14:creationId xmlns:p14="http://schemas.microsoft.com/office/powerpoint/2010/main" val="103083567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{90658294-37A0-44BB-ACEA-7C827279FFBD}tf22712842_win32</Template>
  <TotalTime>147</TotalTime>
  <Words>1185</Words>
  <Application>Microsoft Office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Narrow</vt:lpstr>
      <vt:lpstr>Bookman Old Style</vt:lpstr>
      <vt:lpstr>Calibri</vt:lpstr>
      <vt:lpstr>Franklin Gothic Book</vt:lpstr>
      <vt:lpstr>Palatino Linotype</vt:lpstr>
      <vt:lpstr>Söhne</vt:lpstr>
      <vt:lpstr>1_RetrospectVTI</vt:lpstr>
      <vt:lpstr>Mobile Apps Playstore Data Analysis</vt:lpstr>
      <vt:lpstr>  </vt:lpstr>
      <vt:lpstr>Dataset Overview:</vt:lpstr>
      <vt:lpstr>Problem &amp; Background </vt:lpstr>
      <vt:lpstr>Methodology &amp; Project Scope:</vt:lpstr>
      <vt:lpstr>Recommended Analysis:</vt:lpstr>
      <vt:lpstr>Q2: - Which all categories of mob apps are existing from this dataset?</vt:lpstr>
      <vt:lpstr>Q3: - Which is the most installed category of mob app from this dataset?</vt:lpstr>
      <vt:lpstr>Q4: - How many total categories are there?</vt:lpstr>
      <vt:lpstr>Q5: - Which apps have got 5-star ratings</vt:lpstr>
      <vt:lpstr>Q6: - Which are the top 10 mob apps based on ratings?</vt:lpstr>
      <vt:lpstr>Conclusion:</vt:lpstr>
      <vt:lpstr>Project Owner: Shubham koundal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Apps Playstore Data Analysis</dc:title>
  <dc:creator>shubham koundal</dc:creator>
  <cp:lastModifiedBy>shubham koundal</cp:lastModifiedBy>
  <cp:revision>1</cp:revision>
  <dcterms:created xsi:type="dcterms:W3CDTF">2023-06-15T12:05:00Z</dcterms:created>
  <dcterms:modified xsi:type="dcterms:W3CDTF">2023-06-15T14:32:21Z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